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74" r:id="rId2"/>
    <p:sldMasterId id="2147483762" r:id="rId3"/>
  </p:sldMasterIdLst>
  <p:notesMasterIdLst>
    <p:notesMasterId r:id="rId27"/>
  </p:notesMasterIdLst>
  <p:handoutMasterIdLst>
    <p:handoutMasterId r:id="rId28"/>
  </p:handoutMasterIdLst>
  <p:sldIdLst>
    <p:sldId id="256" r:id="rId4"/>
    <p:sldId id="261" r:id="rId5"/>
    <p:sldId id="258" r:id="rId6"/>
    <p:sldId id="262" r:id="rId7"/>
    <p:sldId id="263" r:id="rId8"/>
    <p:sldId id="282" r:id="rId9"/>
    <p:sldId id="284" r:id="rId10"/>
    <p:sldId id="267" r:id="rId11"/>
    <p:sldId id="283" r:id="rId12"/>
    <p:sldId id="266" r:id="rId13"/>
    <p:sldId id="270" r:id="rId14"/>
    <p:sldId id="271" r:id="rId15"/>
    <p:sldId id="272" r:id="rId16"/>
    <p:sldId id="273" r:id="rId17"/>
    <p:sldId id="274" r:id="rId18"/>
    <p:sldId id="290" r:id="rId19"/>
    <p:sldId id="292" r:id="rId20"/>
    <p:sldId id="275" r:id="rId21"/>
    <p:sldId id="287" r:id="rId22"/>
    <p:sldId id="285" r:id="rId23"/>
    <p:sldId id="276" r:id="rId24"/>
    <p:sldId id="280" r:id="rId25"/>
    <p:sldId id="281" r:id="rId2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28" autoAdjust="0"/>
    <p:restoredTop sz="96280" autoAdjust="0"/>
  </p:normalViewPr>
  <p:slideViewPr>
    <p:cSldViewPr>
      <p:cViewPr varScale="1">
        <p:scale>
          <a:sx n="65" d="100"/>
          <a:sy n="65" d="100"/>
        </p:scale>
        <p:origin x="82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0"/>
    </p:cViewPr>
  </p:sorterViewPr>
  <p:notesViewPr>
    <p:cSldViewPr>
      <p:cViewPr varScale="1">
        <p:scale>
          <a:sx n="97" d="100"/>
          <a:sy n="97" d="100"/>
        </p:scale>
        <p:origin x="408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E8C79-C44C-48B5-A9ED-D8C12A821A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52A713-90D8-4516-AB63-721C6C49C2F4}">
      <dgm:prSet phldrT="[Text]" custT="1"/>
      <dgm:spPr/>
      <dgm:t>
        <a:bodyPr/>
        <a:lstStyle/>
        <a:p>
          <a:r>
            <a:rPr lang="en-US" sz="1400" dirty="0"/>
            <a:t>Helps leaders identify opportunities for improvement focused on staff </a:t>
          </a:r>
          <a:r>
            <a:rPr lang="en-US" sz="1400" dirty="0" smtClean="0"/>
            <a:t>departments </a:t>
          </a:r>
          <a:r>
            <a:rPr lang="en-US" sz="1400" dirty="0"/>
            <a:t>and roles.</a:t>
          </a:r>
        </a:p>
      </dgm:t>
    </dgm:pt>
    <dgm:pt modelId="{F4F972E7-9D0E-4E2E-80D9-F4F28BA53D15}" type="parTrans" cxnId="{239F682F-1570-4834-AA33-0FBBE4D26942}">
      <dgm:prSet/>
      <dgm:spPr/>
      <dgm:t>
        <a:bodyPr/>
        <a:lstStyle/>
        <a:p>
          <a:endParaRPr lang="en-US" sz="1400"/>
        </a:p>
      </dgm:t>
    </dgm:pt>
    <dgm:pt modelId="{D540948A-A8A6-4499-A333-BB15ADFEF6B1}" type="sibTrans" cxnId="{239F682F-1570-4834-AA33-0FBBE4D26942}">
      <dgm:prSet/>
      <dgm:spPr/>
      <dgm:t>
        <a:bodyPr/>
        <a:lstStyle/>
        <a:p>
          <a:endParaRPr lang="en-US" sz="1400"/>
        </a:p>
      </dgm:t>
    </dgm:pt>
    <dgm:pt modelId="{B8BB1934-E4F0-42E8-879A-2A012908B635}">
      <dgm:prSet phldrT="[Text]" custT="1"/>
      <dgm:spPr/>
      <dgm:t>
        <a:bodyPr/>
        <a:lstStyle/>
        <a:p>
          <a:r>
            <a:rPr lang="en-US" sz="1400"/>
            <a:t>Poor </a:t>
          </a:r>
          <a:r>
            <a:rPr lang="en-US" sz="1400" smtClean="0"/>
            <a:t>caregiver safety </a:t>
          </a:r>
          <a:r>
            <a:rPr lang="en-US" sz="1400" dirty="0"/>
            <a:t>perceptions are frequently associated with adverse patient events.  </a:t>
          </a:r>
        </a:p>
      </dgm:t>
    </dgm:pt>
    <dgm:pt modelId="{E647C883-2D16-44FF-81FC-1EB977B035C8}" type="parTrans" cxnId="{B244AD77-0124-4DE9-9C35-EB309C049544}">
      <dgm:prSet/>
      <dgm:spPr/>
      <dgm:t>
        <a:bodyPr/>
        <a:lstStyle/>
        <a:p>
          <a:endParaRPr lang="en-US" sz="1400"/>
        </a:p>
      </dgm:t>
    </dgm:pt>
    <dgm:pt modelId="{E2C32318-9363-46B5-B47A-BEA8FA2CCD6A}" type="sibTrans" cxnId="{B244AD77-0124-4DE9-9C35-EB309C049544}">
      <dgm:prSet/>
      <dgm:spPr/>
      <dgm:t>
        <a:bodyPr/>
        <a:lstStyle/>
        <a:p>
          <a:endParaRPr lang="en-US" sz="1400"/>
        </a:p>
      </dgm:t>
    </dgm:pt>
    <dgm:pt modelId="{E693EF7B-8219-48B9-B013-91466DBA048B}">
      <dgm:prSet phldrT="[Text]" custT="1"/>
      <dgm:spPr/>
      <dgm:t>
        <a:bodyPr/>
        <a:lstStyle/>
        <a:p>
          <a:r>
            <a:rPr lang="en-US" sz="1400"/>
            <a:t>Enhancing positive cultural perceptions may prevent or reduce errors</a:t>
          </a:r>
        </a:p>
      </dgm:t>
    </dgm:pt>
    <dgm:pt modelId="{84CE46E4-7427-406A-B11B-8F71B61AA90E}" type="parTrans" cxnId="{75103CF1-154D-4D0C-A28E-195E459D76EC}">
      <dgm:prSet/>
      <dgm:spPr/>
      <dgm:t>
        <a:bodyPr/>
        <a:lstStyle/>
        <a:p>
          <a:endParaRPr lang="en-US" sz="1400"/>
        </a:p>
      </dgm:t>
    </dgm:pt>
    <dgm:pt modelId="{E8263CEA-672E-479C-A73B-15FBE9D05ABA}" type="sibTrans" cxnId="{75103CF1-154D-4D0C-A28E-195E459D76EC}">
      <dgm:prSet/>
      <dgm:spPr/>
      <dgm:t>
        <a:bodyPr/>
        <a:lstStyle/>
        <a:p>
          <a:endParaRPr lang="en-US" sz="1400"/>
        </a:p>
      </dgm:t>
    </dgm:pt>
    <dgm:pt modelId="{02054613-25BC-4C3D-ABF3-F8BD569EE83E}" type="pres">
      <dgm:prSet presAssocID="{BAEE8C79-C44C-48B5-A9ED-D8C12A821AA0}" presName="linear" presStyleCnt="0">
        <dgm:presLayoutVars>
          <dgm:dir/>
          <dgm:animLvl val="lvl"/>
          <dgm:resizeHandles val="exact"/>
        </dgm:presLayoutVars>
      </dgm:prSet>
      <dgm:spPr/>
      <dgm:t>
        <a:bodyPr/>
        <a:lstStyle/>
        <a:p>
          <a:endParaRPr lang="en-US"/>
        </a:p>
      </dgm:t>
    </dgm:pt>
    <dgm:pt modelId="{45C95038-38AD-4CC0-9BA2-69FEA239D506}" type="pres">
      <dgm:prSet presAssocID="{C052A713-90D8-4516-AB63-721C6C49C2F4}" presName="parentLin" presStyleCnt="0"/>
      <dgm:spPr/>
    </dgm:pt>
    <dgm:pt modelId="{3EE228B4-D7C1-4473-A5C5-508B4F36AA3F}" type="pres">
      <dgm:prSet presAssocID="{C052A713-90D8-4516-AB63-721C6C49C2F4}" presName="parentLeftMargin" presStyleLbl="node1" presStyleIdx="0" presStyleCnt="3"/>
      <dgm:spPr/>
      <dgm:t>
        <a:bodyPr/>
        <a:lstStyle/>
        <a:p>
          <a:endParaRPr lang="en-US"/>
        </a:p>
      </dgm:t>
    </dgm:pt>
    <dgm:pt modelId="{E0854034-2BCF-491D-86EE-0C85DB38B106}" type="pres">
      <dgm:prSet presAssocID="{C052A713-90D8-4516-AB63-721C6C49C2F4}" presName="parentText" presStyleLbl="node1" presStyleIdx="0" presStyleCnt="3" custScaleY="156638">
        <dgm:presLayoutVars>
          <dgm:chMax val="0"/>
          <dgm:bulletEnabled val="1"/>
        </dgm:presLayoutVars>
      </dgm:prSet>
      <dgm:spPr/>
      <dgm:t>
        <a:bodyPr/>
        <a:lstStyle/>
        <a:p>
          <a:endParaRPr lang="en-US"/>
        </a:p>
      </dgm:t>
    </dgm:pt>
    <dgm:pt modelId="{B130C9D2-559B-4EC5-88FA-F35F2EBF455C}" type="pres">
      <dgm:prSet presAssocID="{C052A713-90D8-4516-AB63-721C6C49C2F4}" presName="negativeSpace" presStyleCnt="0"/>
      <dgm:spPr/>
    </dgm:pt>
    <dgm:pt modelId="{28AE15C7-41E9-4CA2-9221-38163A45DDA9}" type="pres">
      <dgm:prSet presAssocID="{C052A713-90D8-4516-AB63-721C6C49C2F4}" presName="childText" presStyleLbl="conFgAcc1" presStyleIdx="0" presStyleCnt="3">
        <dgm:presLayoutVars>
          <dgm:bulletEnabled val="1"/>
        </dgm:presLayoutVars>
      </dgm:prSet>
      <dgm:spPr/>
    </dgm:pt>
    <dgm:pt modelId="{B1E0367B-90E1-44F5-B5F6-86D2D6C3EDED}" type="pres">
      <dgm:prSet presAssocID="{D540948A-A8A6-4499-A333-BB15ADFEF6B1}" presName="spaceBetweenRectangles" presStyleCnt="0"/>
      <dgm:spPr/>
    </dgm:pt>
    <dgm:pt modelId="{EE27FC62-9BD8-4B5E-B02A-9E5A54F34EF8}" type="pres">
      <dgm:prSet presAssocID="{B8BB1934-E4F0-42E8-879A-2A012908B635}" presName="parentLin" presStyleCnt="0"/>
      <dgm:spPr/>
    </dgm:pt>
    <dgm:pt modelId="{385F7E0B-AE81-4383-BD29-7F110C1216B5}" type="pres">
      <dgm:prSet presAssocID="{B8BB1934-E4F0-42E8-879A-2A012908B635}" presName="parentLeftMargin" presStyleLbl="node1" presStyleIdx="0" presStyleCnt="3"/>
      <dgm:spPr/>
      <dgm:t>
        <a:bodyPr/>
        <a:lstStyle/>
        <a:p>
          <a:endParaRPr lang="en-US"/>
        </a:p>
      </dgm:t>
    </dgm:pt>
    <dgm:pt modelId="{2CFEB2B1-8968-4429-94D2-4E201D398D59}" type="pres">
      <dgm:prSet presAssocID="{B8BB1934-E4F0-42E8-879A-2A012908B635}" presName="parentText" presStyleLbl="node1" presStyleIdx="1" presStyleCnt="3" custScaleY="131028">
        <dgm:presLayoutVars>
          <dgm:chMax val="0"/>
          <dgm:bulletEnabled val="1"/>
        </dgm:presLayoutVars>
      </dgm:prSet>
      <dgm:spPr/>
      <dgm:t>
        <a:bodyPr/>
        <a:lstStyle/>
        <a:p>
          <a:endParaRPr lang="en-US"/>
        </a:p>
      </dgm:t>
    </dgm:pt>
    <dgm:pt modelId="{A044CAD5-01A0-4B60-8216-A511CEC52285}" type="pres">
      <dgm:prSet presAssocID="{B8BB1934-E4F0-42E8-879A-2A012908B635}" presName="negativeSpace" presStyleCnt="0"/>
      <dgm:spPr/>
    </dgm:pt>
    <dgm:pt modelId="{F03CE838-1FA4-4D28-8A6B-6A628C2066F1}" type="pres">
      <dgm:prSet presAssocID="{B8BB1934-E4F0-42E8-879A-2A012908B635}" presName="childText" presStyleLbl="conFgAcc1" presStyleIdx="1" presStyleCnt="3">
        <dgm:presLayoutVars>
          <dgm:bulletEnabled val="1"/>
        </dgm:presLayoutVars>
      </dgm:prSet>
      <dgm:spPr/>
    </dgm:pt>
    <dgm:pt modelId="{0F6B1B01-A9C4-48CE-A628-1C39B14C7D64}" type="pres">
      <dgm:prSet presAssocID="{E2C32318-9363-46B5-B47A-BEA8FA2CCD6A}" presName="spaceBetweenRectangles" presStyleCnt="0"/>
      <dgm:spPr/>
    </dgm:pt>
    <dgm:pt modelId="{91814794-F00C-4EE1-AFAA-1F3394CD5FEB}" type="pres">
      <dgm:prSet presAssocID="{E693EF7B-8219-48B9-B013-91466DBA048B}" presName="parentLin" presStyleCnt="0"/>
      <dgm:spPr/>
    </dgm:pt>
    <dgm:pt modelId="{044DAAE6-349A-4B76-BDBA-30C598ECFE30}" type="pres">
      <dgm:prSet presAssocID="{E693EF7B-8219-48B9-B013-91466DBA048B}" presName="parentLeftMargin" presStyleLbl="node1" presStyleIdx="1" presStyleCnt="3"/>
      <dgm:spPr/>
      <dgm:t>
        <a:bodyPr/>
        <a:lstStyle/>
        <a:p>
          <a:endParaRPr lang="en-US"/>
        </a:p>
      </dgm:t>
    </dgm:pt>
    <dgm:pt modelId="{FE9DD4DF-3A53-4834-B453-1A885D6DC618}" type="pres">
      <dgm:prSet presAssocID="{E693EF7B-8219-48B9-B013-91466DBA048B}" presName="parentText" presStyleLbl="node1" presStyleIdx="2" presStyleCnt="3" custScaleY="141057">
        <dgm:presLayoutVars>
          <dgm:chMax val="0"/>
          <dgm:bulletEnabled val="1"/>
        </dgm:presLayoutVars>
      </dgm:prSet>
      <dgm:spPr/>
      <dgm:t>
        <a:bodyPr/>
        <a:lstStyle/>
        <a:p>
          <a:endParaRPr lang="en-US"/>
        </a:p>
      </dgm:t>
    </dgm:pt>
    <dgm:pt modelId="{D63708C6-6E0E-4935-9DB8-9C573C92735C}" type="pres">
      <dgm:prSet presAssocID="{E693EF7B-8219-48B9-B013-91466DBA048B}" presName="negativeSpace" presStyleCnt="0"/>
      <dgm:spPr/>
    </dgm:pt>
    <dgm:pt modelId="{17E0A673-6C2F-4268-ACED-95F089DB5378}" type="pres">
      <dgm:prSet presAssocID="{E693EF7B-8219-48B9-B013-91466DBA048B}" presName="childText" presStyleLbl="conFgAcc1" presStyleIdx="2" presStyleCnt="3">
        <dgm:presLayoutVars>
          <dgm:bulletEnabled val="1"/>
        </dgm:presLayoutVars>
      </dgm:prSet>
      <dgm:spPr/>
    </dgm:pt>
  </dgm:ptLst>
  <dgm:cxnLst>
    <dgm:cxn modelId="{A66F197B-DF40-4C9C-A0F6-2D292D183263}" type="presOf" srcId="{C052A713-90D8-4516-AB63-721C6C49C2F4}" destId="{3EE228B4-D7C1-4473-A5C5-508B4F36AA3F}" srcOrd="0" destOrd="0" presId="urn:microsoft.com/office/officeart/2005/8/layout/list1"/>
    <dgm:cxn modelId="{114F843A-A954-4A0B-9514-9F33787B1F5E}" type="presOf" srcId="{C052A713-90D8-4516-AB63-721C6C49C2F4}" destId="{E0854034-2BCF-491D-86EE-0C85DB38B106}" srcOrd="1" destOrd="0" presId="urn:microsoft.com/office/officeart/2005/8/layout/list1"/>
    <dgm:cxn modelId="{75103CF1-154D-4D0C-A28E-195E459D76EC}" srcId="{BAEE8C79-C44C-48B5-A9ED-D8C12A821AA0}" destId="{E693EF7B-8219-48B9-B013-91466DBA048B}" srcOrd="2" destOrd="0" parTransId="{84CE46E4-7427-406A-B11B-8F71B61AA90E}" sibTransId="{E8263CEA-672E-479C-A73B-15FBE9D05ABA}"/>
    <dgm:cxn modelId="{239F682F-1570-4834-AA33-0FBBE4D26942}" srcId="{BAEE8C79-C44C-48B5-A9ED-D8C12A821AA0}" destId="{C052A713-90D8-4516-AB63-721C6C49C2F4}" srcOrd="0" destOrd="0" parTransId="{F4F972E7-9D0E-4E2E-80D9-F4F28BA53D15}" sibTransId="{D540948A-A8A6-4499-A333-BB15ADFEF6B1}"/>
    <dgm:cxn modelId="{94339ECA-721E-473B-AF11-12C66CBE871E}" type="presOf" srcId="{E693EF7B-8219-48B9-B013-91466DBA048B}" destId="{FE9DD4DF-3A53-4834-B453-1A885D6DC618}" srcOrd="1" destOrd="0" presId="urn:microsoft.com/office/officeart/2005/8/layout/list1"/>
    <dgm:cxn modelId="{91737741-328C-4949-BE2F-CADB7851D29D}" type="presOf" srcId="{B8BB1934-E4F0-42E8-879A-2A012908B635}" destId="{2CFEB2B1-8968-4429-94D2-4E201D398D59}" srcOrd="1" destOrd="0" presId="urn:microsoft.com/office/officeart/2005/8/layout/list1"/>
    <dgm:cxn modelId="{938923D6-CB29-42F7-B5B9-D04ADD1C09F7}" type="presOf" srcId="{BAEE8C79-C44C-48B5-A9ED-D8C12A821AA0}" destId="{02054613-25BC-4C3D-ABF3-F8BD569EE83E}" srcOrd="0" destOrd="0" presId="urn:microsoft.com/office/officeart/2005/8/layout/list1"/>
    <dgm:cxn modelId="{FEAE8939-01A0-4A0D-B789-B71BF3CBA745}" type="presOf" srcId="{B8BB1934-E4F0-42E8-879A-2A012908B635}" destId="{385F7E0B-AE81-4383-BD29-7F110C1216B5}" srcOrd="0" destOrd="0" presId="urn:microsoft.com/office/officeart/2005/8/layout/list1"/>
    <dgm:cxn modelId="{C1ECCEEB-92B5-425A-BAE7-5420DA28A0A6}" type="presOf" srcId="{E693EF7B-8219-48B9-B013-91466DBA048B}" destId="{044DAAE6-349A-4B76-BDBA-30C598ECFE30}" srcOrd="0" destOrd="0" presId="urn:microsoft.com/office/officeart/2005/8/layout/list1"/>
    <dgm:cxn modelId="{B244AD77-0124-4DE9-9C35-EB309C049544}" srcId="{BAEE8C79-C44C-48B5-A9ED-D8C12A821AA0}" destId="{B8BB1934-E4F0-42E8-879A-2A012908B635}" srcOrd="1" destOrd="0" parTransId="{E647C883-2D16-44FF-81FC-1EB977B035C8}" sibTransId="{E2C32318-9363-46B5-B47A-BEA8FA2CCD6A}"/>
    <dgm:cxn modelId="{7B6945CC-C2B2-4FAC-8EEB-1A4F509902B8}" type="presParOf" srcId="{02054613-25BC-4C3D-ABF3-F8BD569EE83E}" destId="{45C95038-38AD-4CC0-9BA2-69FEA239D506}" srcOrd="0" destOrd="0" presId="urn:microsoft.com/office/officeart/2005/8/layout/list1"/>
    <dgm:cxn modelId="{D579A785-7237-4817-8A51-F52301BD31B1}" type="presParOf" srcId="{45C95038-38AD-4CC0-9BA2-69FEA239D506}" destId="{3EE228B4-D7C1-4473-A5C5-508B4F36AA3F}" srcOrd="0" destOrd="0" presId="urn:microsoft.com/office/officeart/2005/8/layout/list1"/>
    <dgm:cxn modelId="{98D1C59C-BC35-448B-9C0C-64C0AB70320B}" type="presParOf" srcId="{45C95038-38AD-4CC0-9BA2-69FEA239D506}" destId="{E0854034-2BCF-491D-86EE-0C85DB38B106}" srcOrd="1" destOrd="0" presId="urn:microsoft.com/office/officeart/2005/8/layout/list1"/>
    <dgm:cxn modelId="{4CB64D1B-022C-49BD-9C11-27C678353421}" type="presParOf" srcId="{02054613-25BC-4C3D-ABF3-F8BD569EE83E}" destId="{B130C9D2-559B-4EC5-88FA-F35F2EBF455C}" srcOrd="1" destOrd="0" presId="urn:microsoft.com/office/officeart/2005/8/layout/list1"/>
    <dgm:cxn modelId="{4BA8FD40-3F5B-425E-98EE-8ADCFA499BF3}" type="presParOf" srcId="{02054613-25BC-4C3D-ABF3-F8BD569EE83E}" destId="{28AE15C7-41E9-4CA2-9221-38163A45DDA9}" srcOrd="2" destOrd="0" presId="urn:microsoft.com/office/officeart/2005/8/layout/list1"/>
    <dgm:cxn modelId="{0B65AEE7-8F85-463B-BC99-662EBDD6CD90}" type="presParOf" srcId="{02054613-25BC-4C3D-ABF3-F8BD569EE83E}" destId="{B1E0367B-90E1-44F5-B5F6-86D2D6C3EDED}" srcOrd="3" destOrd="0" presId="urn:microsoft.com/office/officeart/2005/8/layout/list1"/>
    <dgm:cxn modelId="{9DAF1B2C-B26E-48DE-833E-238158686663}" type="presParOf" srcId="{02054613-25BC-4C3D-ABF3-F8BD569EE83E}" destId="{EE27FC62-9BD8-4B5E-B02A-9E5A54F34EF8}" srcOrd="4" destOrd="0" presId="urn:microsoft.com/office/officeart/2005/8/layout/list1"/>
    <dgm:cxn modelId="{58401EA4-EE4A-465C-9C50-57B8C097BFF3}" type="presParOf" srcId="{EE27FC62-9BD8-4B5E-B02A-9E5A54F34EF8}" destId="{385F7E0B-AE81-4383-BD29-7F110C1216B5}" srcOrd="0" destOrd="0" presId="urn:microsoft.com/office/officeart/2005/8/layout/list1"/>
    <dgm:cxn modelId="{D3D429BA-8C05-447B-8873-ED39A085F5B0}" type="presParOf" srcId="{EE27FC62-9BD8-4B5E-B02A-9E5A54F34EF8}" destId="{2CFEB2B1-8968-4429-94D2-4E201D398D59}" srcOrd="1" destOrd="0" presId="urn:microsoft.com/office/officeart/2005/8/layout/list1"/>
    <dgm:cxn modelId="{84E93BFA-C5A6-41CD-8A3D-E98DA48366F7}" type="presParOf" srcId="{02054613-25BC-4C3D-ABF3-F8BD569EE83E}" destId="{A044CAD5-01A0-4B60-8216-A511CEC52285}" srcOrd="5" destOrd="0" presId="urn:microsoft.com/office/officeart/2005/8/layout/list1"/>
    <dgm:cxn modelId="{38D2B566-780D-41F4-AABC-A6169DEE0251}" type="presParOf" srcId="{02054613-25BC-4C3D-ABF3-F8BD569EE83E}" destId="{F03CE838-1FA4-4D28-8A6B-6A628C2066F1}" srcOrd="6" destOrd="0" presId="urn:microsoft.com/office/officeart/2005/8/layout/list1"/>
    <dgm:cxn modelId="{40714257-37E1-446B-8CF8-FD036F26FA25}" type="presParOf" srcId="{02054613-25BC-4C3D-ABF3-F8BD569EE83E}" destId="{0F6B1B01-A9C4-48CE-A628-1C39B14C7D64}" srcOrd="7" destOrd="0" presId="urn:microsoft.com/office/officeart/2005/8/layout/list1"/>
    <dgm:cxn modelId="{DDECC6BD-F529-4F0E-9639-8C238AC3CA56}" type="presParOf" srcId="{02054613-25BC-4C3D-ABF3-F8BD569EE83E}" destId="{91814794-F00C-4EE1-AFAA-1F3394CD5FEB}" srcOrd="8" destOrd="0" presId="urn:microsoft.com/office/officeart/2005/8/layout/list1"/>
    <dgm:cxn modelId="{E45D338F-F3F3-4A4E-9EFE-2BC154A5CBAD}" type="presParOf" srcId="{91814794-F00C-4EE1-AFAA-1F3394CD5FEB}" destId="{044DAAE6-349A-4B76-BDBA-30C598ECFE30}" srcOrd="0" destOrd="0" presId="urn:microsoft.com/office/officeart/2005/8/layout/list1"/>
    <dgm:cxn modelId="{9185C5C0-822A-44F0-9A12-CF2F8C2C1F9F}" type="presParOf" srcId="{91814794-F00C-4EE1-AFAA-1F3394CD5FEB}" destId="{FE9DD4DF-3A53-4834-B453-1A885D6DC618}" srcOrd="1" destOrd="0" presId="urn:microsoft.com/office/officeart/2005/8/layout/list1"/>
    <dgm:cxn modelId="{93799007-7F58-4CED-9211-514CD61BAC17}" type="presParOf" srcId="{02054613-25BC-4C3D-ABF3-F8BD569EE83E}" destId="{D63708C6-6E0E-4935-9DB8-9C573C92735C}" srcOrd="9" destOrd="0" presId="urn:microsoft.com/office/officeart/2005/8/layout/list1"/>
    <dgm:cxn modelId="{247FBE42-CC66-4D4A-B812-7F105085D8D0}" type="presParOf" srcId="{02054613-25BC-4C3D-ABF3-F8BD569EE83E}" destId="{17E0A673-6C2F-4268-ACED-95F089DB537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EE8C79-C44C-48B5-A9ED-D8C12A821A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52A713-90D8-4516-AB63-721C6C49C2F4}">
      <dgm:prSet phldrT="[Text]" custT="1"/>
      <dgm:spPr/>
      <dgm:t>
        <a:bodyPr/>
        <a:lstStyle/>
        <a:p>
          <a:r>
            <a:rPr lang="en-US" sz="1600" dirty="0" smtClean="0"/>
            <a:t>Leapfrog reports that on any given day, about 1 in 31 hospital patients has at least one healthcare associated infection.</a:t>
          </a:r>
          <a:endParaRPr lang="en-US" sz="1600" dirty="0"/>
        </a:p>
      </dgm:t>
    </dgm:pt>
    <dgm:pt modelId="{F4F972E7-9D0E-4E2E-80D9-F4F28BA53D15}" type="parTrans" cxnId="{239F682F-1570-4834-AA33-0FBBE4D26942}">
      <dgm:prSet/>
      <dgm:spPr/>
      <dgm:t>
        <a:bodyPr/>
        <a:lstStyle/>
        <a:p>
          <a:endParaRPr lang="en-US" sz="1600"/>
        </a:p>
      </dgm:t>
    </dgm:pt>
    <dgm:pt modelId="{D540948A-A8A6-4499-A333-BB15ADFEF6B1}" type="sibTrans" cxnId="{239F682F-1570-4834-AA33-0FBBE4D26942}">
      <dgm:prSet/>
      <dgm:spPr/>
      <dgm:t>
        <a:bodyPr/>
        <a:lstStyle/>
        <a:p>
          <a:endParaRPr lang="en-US" sz="1600"/>
        </a:p>
      </dgm:t>
    </dgm:pt>
    <dgm:pt modelId="{B8BB1934-E4F0-42E8-879A-2A012908B635}">
      <dgm:prSet phldrT="[Text]" custT="1"/>
      <dgm:spPr/>
      <dgm:t>
        <a:bodyPr/>
        <a:lstStyle/>
        <a:p>
          <a:r>
            <a:rPr lang="en-US" sz="1600" dirty="0" smtClean="0"/>
            <a:t>Healthcare associated infections are preventable when evidence-based protocols are followed such as handwashing, appropriate personal protective supplies and appropriate antibiotic use</a:t>
          </a:r>
          <a:endParaRPr lang="en-US" sz="1600" dirty="0"/>
        </a:p>
      </dgm:t>
    </dgm:pt>
    <dgm:pt modelId="{E647C883-2D16-44FF-81FC-1EB977B035C8}" type="parTrans" cxnId="{B244AD77-0124-4DE9-9C35-EB309C049544}">
      <dgm:prSet/>
      <dgm:spPr/>
      <dgm:t>
        <a:bodyPr/>
        <a:lstStyle/>
        <a:p>
          <a:endParaRPr lang="en-US" sz="1600"/>
        </a:p>
      </dgm:t>
    </dgm:pt>
    <dgm:pt modelId="{E2C32318-9363-46B5-B47A-BEA8FA2CCD6A}" type="sibTrans" cxnId="{B244AD77-0124-4DE9-9C35-EB309C049544}">
      <dgm:prSet/>
      <dgm:spPr/>
      <dgm:t>
        <a:bodyPr/>
        <a:lstStyle/>
        <a:p>
          <a:endParaRPr lang="en-US" sz="1600"/>
        </a:p>
      </dgm:t>
    </dgm:pt>
    <dgm:pt modelId="{02054613-25BC-4C3D-ABF3-F8BD569EE83E}" type="pres">
      <dgm:prSet presAssocID="{BAEE8C79-C44C-48B5-A9ED-D8C12A821AA0}" presName="linear" presStyleCnt="0">
        <dgm:presLayoutVars>
          <dgm:dir/>
          <dgm:animLvl val="lvl"/>
          <dgm:resizeHandles val="exact"/>
        </dgm:presLayoutVars>
      </dgm:prSet>
      <dgm:spPr/>
      <dgm:t>
        <a:bodyPr/>
        <a:lstStyle/>
        <a:p>
          <a:endParaRPr lang="en-US"/>
        </a:p>
      </dgm:t>
    </dgm:pt>
    <dgm:pt modelId="{45C95038-38AD-4CC0-9BA2-69FEA239D506}" type="pres">
      <dgm:prSet presAssocID="{C052A713-90D8-4516-AB63-721C6C49C2F4}" presName="parentLin" presStyleCnt="0"/>
      <dgm:spPr/>
    </dgm:pt>
    <dgm:pt modelId="{3EE228B4-D7C1-4473-A5C5-508B4F36AA3F}" type="pres">
      <dgm:prSet presAssocID="{C052A713-90D8-4516-AB63-721C6C49C2F4}" presName="parentLeftMargin" presStyleLbl="node1" presStyleIdx="0" presStyleCnt="2"/>
      <dgm:spPr/>
      <dgm:t>
        <a:bodyPr/>
        <a:lstStyle/>
        <a:p>
          <a:endParaRPr lang="en-US"/>
        </a:p>
      </dgm:t>
    </dgm:pt>
    <dgm:pt modelId="{E0854034-2BCF-491D-86EE-0C85DB38B106}" type="pres">
      <dgm:prSet presAssocID="{C052A713-90D8-4516-AB63-721C6C49C2F4}" presName="parentText" presStyleLbl="node1" presStyleIdx="0" presStyleCnt="2" custScaleY="109379" custLinFactNeighborX="1449" custLinFactNeighborY="-485">
        <dgm:presLayoutVars>
          <dgm:chMax val="0"/>
          <dgm:bulletEnabled val="1"/>
        </dgm:presLayoutVars>
      </dgm:prSet>
      <dgm:spPr/>
      <dgm:t>
        <a:bodyPr/>
        <a:lstStyle/>
        <a:p>
          <a:endParaRPr lang="en-US"/>
        </a:p>
      </dgm:t>
    </dgm:pt>
    <dgm:pt modelId="{B130C9D2-559B-4EC5-88FA-F35F2EBF455C}" type="pres">
      <dgm:prSet presAssocID="{C052A713-90D8-4516-AB63-721C6C49C2F4}" presName="negativeSpace" presStyleCnt="0"/>
      <dgm:spPr/>
    </dgm:pt>
    <dgm:pt modelId="{28AE15C7-41E9-4CA2-9221-38163A45DDA9}" type="pres">
      <dgm:prSet presAssocID="{C052A713-90D8-4516-AB63-721C6C49C2F4}" presName="childText" presStyleLbl="conFgAcc1" presStyleIdx="0" presStyleCnt="2">
        <dgm:presLayoutVars>
          <dgm:bulletEnabled val="1"/>
        </dgm:presLayoutVars>
      </dgm:prSet>
      <dgm:spPr/>
    </dgm:pt>
    <dgm:pt modelId="{B1E0367B-90E1-44F5-B5F6-86D2D6C3EDED}" type="pres">
      <dgm:prSet presAssocID="{D540948A-A8A6-4499-A333-BB15ADFEF6B1}" presName="spaceBetweenRectangles" presStyleCnt="0"/>
      <dgm:spPr/>
    </dgm:pt>
    <dgm:pt modelId="{EE27FC62-9BD8-4B5E-B02A-9E5A54F34EF8}" type="pres">
      <dgm:prSet presAssocID="{B8BB1934-E4F0-42E8-879A-2A012908B635}" presName="parentLin" presStyleCnt="0"/>
      <dgm:spPr/>
    </dgm:pt>
    <dgm:pt modelId="{385F7E0B-AE81-4383-BD29-7F110C1216B5}" type="pres">
      <dgm:prSet presAssocID="{B8BB1934-E4F0-42E8-879A-2A012908B635}" presName="parentLeftMargin" presStyleLbl="node1" presStyleIdx="0" presStyleCnt="2"/>
      <dgm:spPr/>
      <dgm:t>
        <a:bodyPr/>
        <a:lstStyle/>
        <a:p>
          <a:endParaRPr lang="en-US"/>
        </a:p>
      </dgm:t>
    </dgm:pt>
    <dgm:pt modelId="{2CFEB2B1-8968-4429-94D2-4E201D398D59}" type="pres">
      <dgm:prSet presAssocID="{B8BB1934-E4F0-42E8-879A-2A012908B635}" presName="parentText" presStyleLbl="node1" presStyleIdx="1" presStyleCnt="2" custScaleY="90370">
        <dgm:presLayoutVars>
          <dgm:chMax val="0"/>
          <dgm:bulletEnabled val="1"/>
        </dgm:presLayoutVars>
      </dgm:prSet>
      <dgm:spPr/>
      <dgm:t>
        <a:bodyPr/>
        <a:lstStyle/>
        <a:p>
          <a:endParaRPr lang="en-US"/>
        </a:p>
      </dgm:t>
    </dgm:pt>
    <dgm:pt modelId="{A044CAD5-01A0-4B60-8216-A511CEC52285}" type="pres">
      <dgm:prSet presAssocID="{B8BB1934-E4F0-42E8-879A-2A012908B635}" presName="negativeSpace" presStyleCnt="0"/>
      <dgm:spPr/>
    </dgm:pt>
    <dgm:pt modelId="{F03CE838-1FA4-4D28-8A6B-6A628C2066F1}" type="pres">
      <dgm:prSet presAssocID="{B8BB1934-E4F0-42E8-879A-2A012908B635}" presName="childText" presStyleLbl="conFgAcc1" presStyleIdx="1" presStyleCnt="2">
        <dgm:presLayoutVars>
          <dgm:bulletEnabled val="1"/>
        </dgm:presLayoutVars>
      </dgm:prSet>
      <dgm:spPr/>
    </dgm:pt>
  </dgm:ptLst>
  <dgm:cxnLst>
    <dgm:cxn modelId="{A66F197B-DF40-4C9C-A0F6-2D292D183263}" type="presOf" srcId="{C052A713-90D8-4516-AB63-721C6C49C2F4}" destId="{3EE228B4-D7C1-4473-A5C5-508B4F36AA3F}" srcOrd="0" destOrd="0" presId="urn:microsoft.com/office/officeart/2005/8/layout/list1"/>
    <dgm:cxn modelId="{114F843A-A954-4A0B-9514-9F33787B1F5E}" type="presOf" srcId="{C052A713-90D8-4516-AB63-721C6C49C2F4}" destId="{E0854034-2BCF-491D-86EE-0C85DB38B106}" srcOrd="1" destOrd="0" presId="urn:microsoft.com/office/officeart/2005/8/layout/list1"/>
    <dgm:cxn modelId="{239F682F-1570-4834-AA33-0FBBE4D26942}" srcId="{BAEE8C79-C44C-48B5-A9ED-D8C12A821AA0}" destId="{C052A713-90D8-4516-AB63-721C6C49C2F4}" srcOrd="0" destOrd="0" parTransId="{F4F972E7-9D0E-4E2E-80D9-F4F28BA53D15}" sibTransId="{D540948A-A8A6-4499-A333-BB15ADFEF6B1}"/>
    <dgm:cxn modelId="{91737741-328C-4949-BE2F-CADB7851D29D}" type="presOf" srcId="{B8BB1934-E4F0-42E8-879A-2A012908B635}" destId="{2CFEB2B1-8968-4429-94D2-4E201D398D59}" srcOrd="1" destOrd="0" presId="urn:microsoft.com/office/officeart/2005/8/layout/list1"/>
    <dgm:cxn modelId="{938923D6-CB29-42F7-B5B9-D04ADD1C09F7}" type="presOf" srcId="{BAEE8C79-C44C-48B5-A9ED-D8C12A821AA0}" destId="{02054613-25BC-4C3D-ABF3-F8BD569EE83E}" srcOrd="0" destOrd="0" presId="urn:microsoft.com/office/officeart/2005/8/layout/list1"/>
    <dgm:cxn modelId="{FEAE8939-01A0-4A0D-B789-B71BF3CBA745}" type="presOf" srcId="{B8BB1934-E4F0-42E8-879A-2A012908B635}" destId="{385F7E0B-AE81-4383-BD29-7F110C1216B5}" srcOrd="0" destOrd="0" presId="urn:microsoft.com/office/officeart/2005/8/layout/list1"/>
    <dgm:cxn modelId="{B244AD77-0124-4DE9-9C35-EB309C049544}" srcId="{BAEE8C79-C44C-48B5-A9ED-D8C12A821AA0}" destId="{B8BB1934-E4F0-42E8-879A-2A012908B635}" srcOrd="1" destOrd="0" parTransId="{E647C883-2D16-44FF-81FC-1EB977B035C8}" sibTransId="{E2C32318-9363-46B5-B47A-BEA8FA2CCD6A}"/>
    <dgm:cxn modelId="{7B6945CC-C2B2-4FAC-8EEB-1A4F509902B8}" type="presParOf" srcId="{02054613-25BC-4C3D-ABF3-F8BD569EE83E}" destId="{45C95038-38AD-4CC0-9BA2-69FEA239D506}" srcOrd="0" destOrd="0" presId="urn:microsoft.com/office/officeart/2005/8/layout/list1"/>
    <dgm:cxn modelId="{D579A785-7237-4817-8A51-F52301BD31B1}" type="presParOf" srcId="{45C95038-38AD-4CC0-9BA2-69FEA239D506}" destId="{3EE228B4-D7C1-4473-A5C5-508B4F36AA3F}" srcOrd="0" destOrd="0" presId="urn:microsoft.com/office/officeart/2005/8/layout/list1"/>
    <dgm:cxn modelId="{98D1C59C-BC35-448B-9C0C-64C0AB70320B}" type="presParOf" srcId="{45C95038-38AD-4CC0-9BA2-69FEA239D506}" destId="{E0854034-2BCF-491D-86EE-0C85DB38B106}" srcOrd="1" destOrd="0" presId="urn:microsoft.com/office/officeart/2005/8/layout/list1"/>
    <dgm:cxn modelId="{4CB64D1B-022C-49BD-9C11-27C678353421}" type="presParOf" srcId="{02054613-25BC-4C3D-ABF3-F8BD569EE83E}" destId="{B130C9D2-559B-4EC5-88FA-F35F2EBF455C}" srcOrd="1" destOrd="0" presId="urn:microsoft.com/office/officeart/2005/8/layout/list1"/>
    <dgm:cxn modelId="{4BA8FD40-3F5B-425E-98EE-8ADCFA499BF3}" type="presParOf" srcId="{02054613-25BC-4C3D-ABF3-F8BD569EE83E}" destId="{28AE15C7-41E9-4CA2-9221-38163A45DDA9}" srcOrd="2" destOrd="0" presId="urn:microsoft.com/office/officeart/2005/8/layout/list1"/>
    <dgm:cxn modelId="{0B65AEE7-8F85-463B-BC99-662EBDD6CD90}" type="presParOf" srcId="{02054613-25BC-4C3D-ABF3-F8BD569EE83E}" destId="{B1E0367B-90E1-44F5-B5F6-86D2D6C3EDED}" srcOrd="3" destOrd="0" presId="urn:microsoft.com/office/officeart/2005/8/layout/list1"/>
    <dgm:cxn modelId="{9DAF1B2C-B26E-48DE-833E-238158686663}" type="presParOf" srcId="{02054613-25BC-4C3D-ABF3-F8BD569EE83E}" destId="{EE27FC62-9BD8-4B5E-B02A-9E5A54F34EF8}" srcOrd="4" destOrd="0" presId="urn:microsoft.com/office/officeart/2005/8/layout/list1"/>
    <dgm:cxn modelId="{58401EA4-EE4A-465C-9C50-57B8C097BFF3}" type="presParOf" srcId="{EE27FC62-9BD8-4B5E-B02A-9E5A54F34EF8}" destId="{385F7E0B-AE81-4383-BD29-7F110C1216B5}" srcOrd="0" destOrd="0" presId="urn:microsoft.com/office/officeart/2005/8/layout/list1"/>
    <dgm:cxn modelId="{D3D429BA-8C05-447B-8873-ED39A085F5B0}" type="presParOf" srcId="{EE27FC62-9BD8-4B5E-B02A-9E5A54F34EF8}" destId="{2CFEB2B1-8968-4429-94D2-4E201D398D59}" srcOrd="1" destOrd="0" presId="urn:microsoft.com/office/officeart/2005/8/layout/list1"/>
    <dgm:cxn modelId="{84E93BFA-C5A6-41CD-8A3D-E98DA48366F7}" type="presParOf" srcId="{02054613-25BC-4C3D-ABF3-F8BD569EE83E}" destId="{A044CAD5-01A0-4B60-8216-A511CEC52285}" srcOrd="5" destOrd="0" presId="urn:microsoft.com/office/officeart/2005/8/layout/list1"/>
    <dgm:cxn modelId="{38D2B566-780D-41F4-AABC-A6169DEE0251}" type="presParOf" srcId="{02054613-25BC-4C3D-ABF3-F8BD569EE83E}" destId="{F03CE838-1FA4-4D28-8A6B-6A628C2066F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A4036D-4588-4A0C-80A3-A85E827EAA6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A118077-3297-4349-8E96-7E9D26334A16}">
      <dgm:prSet phldrT="[Text]" custT="1"/>
      <dgm:spPr/>
      <dgm:t>
        <a:bodyPr/>
        <a:lstStyle/>
        <a:p>
          <a:r>
            <a:rPr lang="en-US" sz="1800" dirty="0" smtClean="0"/>
            <a:t>Nurses spend more minutes per day caring for the patient directly than other care givers.  They monitor the patient for changes in their condition, administer medications and provide other patient treatments.</a:t>
          </a:r>
          <a:endParaRPr lang="en-US" sz="1800" dirty="0"/>
        </a:p>
      </dgm:t>
    </dgm:pt>
    <dgm:pt modelId="{126DFA63-D102-477D-8B79-65D830995CD8}" type="parTrans" cxnId="{34940412-7345-488F-AF61-D3446098B8C9}">
      <dgm:prSet/>
      <dgm:spPr/>
      <dgm:t>
        <a:bodyPr/>
        <a:lstStyle/>
        <a:p>
          <a:endParaRPr lang="en-US"/>
        </a:p>
      </dgm:t>
    </dgm:pt>
    <dgm:pt modelId="{405586CF-FD0D-4C6D-8108-A2705B7C502F}" type="sibTrans" cxnId="{34940412-7345-488F-AF61-D3446098B8C9}">
      <dgm:prSet/>
      <dgm:spPr/>
      <dgm:t>
        <a:bodyPr/>
        <a:lstStyle/>
        <a:p>
          <a:endParaRPr lang="en-US"/>
        </a:p>
      </dgm:t>
    </dgm:pt>
    <dgm:pt modelId="{B4898A89-5C9B-4EAC-A357-3F0BBD2C2351}">
      <dgm:prSet phldrT="[Text]" custT="1"/>
      <dgm:spPr/>
      <dgm:t>
        <a:bodyPr/>
        <a:lstStyle/>
        <a:p>
          <a:r>
            <a:rPr lang="en-US" sz="1800" dirty="0" smtClean="0"/>
            <a:t>Evidence has shown that the total nursing hours per patient day is correlated with lower rates of patient falls and pressure injuries and other patient outcomes.</a:t>
          </a:r>
          <a:endParaRPr lang="en-US" sz="1800" dirty="0"/>
        </a:p>
      </dgm:t>
    </dgm:pt>
    <dgm:pt modelId="{86561A9A-6AE5-4341-BEE6-95D7B608BD2C}" type="sibTrans" cxnId="{6DA7DBF4-F9DB-4468-9C8F-E9A9D0D776A3}">
      <dgm:prSet/>
      <dgm:spPr/>
      <dgm:t>
        <a:bodyPr/>
        <a:lstStyle/>
        <a:p>
          <a:endParaRPr lang="en-US"/>
        </a:p>
      </dgm:t>
    </dgm:pt>
    <dgm:pt modelId="{C8D0AD5A-0EB1-42AA-AA75-5EDEAB6106EB}" type="parTrans" cxnId="{6DA7DBF4-F9DB-4468-9C8F-E9A9D0D776A3}">
      <dgm:prSet/>
      <dgm:spPr/>
      <dgm:t>
        <a:bodyPr/>
        <a:lstStyle/>
        <a:p>
          <a:endParaRPr lang="en-US"/>
        </a:p>
      </dgm:t>
    </dgm:pt>
    <dgm:pt modelId="{69E72E65-F8F2-44F1-8739-6D04FBF88C35}" type="pres">
      <dgm:prSet presAssocID="{EDA4036D-4588-4A0C-80A3-A85E827EAA67}" presName="linear" presStyleCnt="0">
        <dgm:presLayoutVars>
          <dgm:dir/>
          <dgm:animLvl val="lvl"/>
          <dgm:resizeHandles val="exact"/>
        </dgm:presLayoutVars>
      </dgm:prSet>
      <dgm:spPr/>
      <dgm:t>
        <a:bodyPr/>
        <a:lstStyle/>
        <a:p>
          <a:endParaRPr lang="en-US"/>
        </a:p>
      </dgm:t>
    </dgm:pt>
    <dgm:pt modelId="{D99F9EE7-96BB-47EA-8BAC-9121C3A42D37}" type="pres">
      <dgm:prSet presAssocID="{B4898A89-5C9B-4EAC-A357-3F0BBD2C2351}" presName="parentLin" presStyleCnt="0"/>
      <dgm:spPr/>
    </dgm:pt>
    <dgm:pt modelId="{38005116-B1A0-4CEB-BA2E-564ED7D01689}" type="pres">
      <dgm:prSet presAssocID="{B4898A89-5C9B-4EAC-A357-3F0BBD2C2351}" presName="parentLeftMargin" presStyleLbl="node1" presStyleIdx="0" presStyleCnt="2"/>
      <dgm:spPr/>
      <dgm:t>
        <a:bodyPr/>
        <a:lstStyle/>
        <a:p>
          <a:endParaRPr lang="en-US"/>
        </a:p>
      </dgm:t>
    </dgm:pt>
    <dgm:pt modelId="{911CF40D-935A-4D66-9DB2-A9D295EA72CB}" type="pres">
      <dgm:prSet presAssocID="{B4898A89-5C9B-4EAC-A357-3F0BBD2C2351}" presName="parentText" presStyleLbl="node1" presStyleIdx="0" presStyleCnt="2">
        <dgm:presLayoutVars>
          <dgm:chMax val="0"/>
          <dgm:bulletEnabled val="1"/>
        </dgm:presLayoutVars>
      </dgm:prSet>
      <dgm:spPr/>
      <dgm:t>
        <a:bodyPr/>
        <a:lstStyle/>
        <a:p>
          <a:endParaRPr lang="en-US"/>
        </a:p>
      </dgm:t>
    </dgm:pt>
    <dgm:pt modelId="{1263F18D-3413-4DC8-BA98-9B763DF5D599}" type="pres">
      <dgm:prSet presAssocID="{B4898A89-5C9B-4EAC-A357-3F0BBD2C2351}" presName="negativeSpace" presStyleCnt="0"/>
      <dgm:spPr/>
    </dgm:pt>
    <dgm:pt modelId="{E12DA77F-8CEC-453A-BE97-BFB78F49BA8D}" type="pres">
      <dgm:prSet presAssocID="{B4898A89-5C9B-4EAC-A357-3F0BBD2C2351}" presName="childText" presStyleLbl="conFgAcc1" presStyleIdx="0" presStyleCnt="2">
        <dgm:presLayoutVars>
          <dgm:bulletEnabled val="1"/>
        </dgm:presLayoutVars>
      </dgm:prSet>
      <dgm:spPr/>
    </dgm:pt>
    <dgm:pt modelId="{CE0888CD-7089-45F0-8E33-C5185C6F5341}" type="pres">
      <dgm:prSet presAssocID="{86561A9A-6AE5-4341-BEE6-95D7B608BD2C}" presName="spaceBetweenRectangles" presStyleCnt="0"/>
      <dgm:spPr/>
    </dgm:pt>
    <dgm:pt modelId="{CEE8A1F3-1859-4636-9B44-CC34872E45D3}" type="pres">
      <dgm:prSet presAssocID="{3A118077-3297-4349-8E96-7E9D26334A16}" presName="parentLin" presStyleCnt="0"/>
      <dgm:spPr/>
    </dgm:pt>
    <dgm:pt modelId="{71BB5890-ABDB-4594-94C6-9311AA01AD48}" type="pres">
      <dgm:prSet presAssocID="{3A118077-3297-4349-8E96-7E9D26334A16}" presName="parentLeftMargin" presStyleLbl="node1" presStyleIdx="0" presStyleCnt="2"/>
      <dgm:spPr/>
      <dgm:t>
        <a:bodyPr/>
        <a:lstStyle/>
        <a:p>
          <a:endParaRPr lang="en-US"/>
        </a:p>
      </dgm:t>
    </dgm:pt>
    <dgm:pt modelId="{D573BC7A-EF60-4259-A65B-D27610228302}" type="pres">
      <dgm:prSet presAssocID="{3A118077-3297-4349-8E96-7E9D26334A16}" presName="parentText" presStyleLbl="node1" presStyleIdx="1" presStyleCnt="2">
        <dgm:presLayoutVars>
          <dgm:chMax val="0"/>
          <dgm:bulletEnabled val="1"/>
        </dgm:presLayoutVars>
      </dgm:prSet>
      <dgm:spPr/>
      <dgm:t>
        <a:bodyPr/>
        <a:lstStyle/>
        <a:p>
          <a:endParaRPr lang="en-US"/>
        </a:p>
      </dgm:t>
    </dgm:pt>
    <dgm:pt modelId="{1AEB4D2D-C966-450E-A89D-4B205047CDF1}" type="pres">
      <dgm:prSet presAssocID="{3A118077-3297-4349-8E96-7E9D26334A16}" presName="negativeSpace" presStyleCnt="0"/>
      <dgm:spPr/>
    </dgm:pt>
    <dgm:pt modelId="{168CF7F2-CE9B-4CCF-8EAA-5BFDC501F351}" type="pres">
      <dgm:prSet presAssocID="{3A118077-3297-4349-8E96-7E9D26334A16}" presName="childText" presStyleLbl="conFgAcc1" presStyleIdx="1" presStyleCnt="2">
        <dgm:presLayoutVars>
          <dgm:bulletEnabled val="1"/>
        </dgm:presLayoutVars>
      </dgm:prSet>
      <dgm:spPr/>
    </dgm:pt>
  </dgm:ptLst>
  <dgm:cxnLst>
    <dgm:cxn modelId="{AD623440-61C0-4DD4-9CF3-EB5C28B9549C}" type="presOf" srcId="{EDA4036D-4588-4A0C-80A3-A85E827EAA67}" destId="{69E72E65-F8F2-44F1-8739-6D04FBF88C35}" srcOrd="0" destOrd="0" presId="urn:microsoft.com/office/officeart/2005/8/layout/list1"/>
    <dgm:cxn modelId="{34940412-7345-488F-AF61-D3446098B8C9}" srcId="{EDA4036D-4588-4A0C-80A3-A85E827EAA67}" destId="{3A118077-3297-4349-8E96-7E9D26334A16}" srcOrd="1" destOrd="0" parTransId="{126DFA63-D102-477D-8B79-65D830995CD8}" sibTransId="{405586CF-FD0D-4C6D-8108-A2705B7C502F}"/>
    <dgm:cxn modelId="{941BC097-CEC0-4C31-A259-C6E3657558E2}" type="presOf" srcId="{3A118077-3297-4349-8E96-7E9D26334A16}" destId="{D573BC7A-EF60-4259-A65B-D27610228302}" srcOrd="1" destOrd="0" presId="urn:microsoft.com/office/officeart/2005/8/layout/list1"/>
    <dgm:cxn modelId="{3C789F02-D6F5-4DE2-8354-A60DB42C1728}" type="presOf" srcId="{B4898A89-5C9B-4EAC-A357-3F0BBD2C2351}" destId="{38005116-B1A0-4CEB-BA2E-564ED7D01689}" srcOrd="0" destOrd="0" presId="urn:microsoft.com/office/officeart/2005/8/layout/list1"/>
    <dgm:cxn modelId="{960F8A58-C3C2-464D-A742-9B5D52469D1D}" type="presOf" srcId="{B4898A89-5C9B-4EAC-A357-3F0BBD2C2351}" destId="{911CF40D-935A-4D66-9DB2-A9D295EA72CB}" srcOrd="1" destOrd="0" presId="urn:microsoft.com/office/officeart/2005/8/layout/list1"/>
    <dgm:cxn modelId="{6DA7DBF4-F9DB-4468-9C8F-E9A9D0D776A3}" srcId="{EDA4036D-4588-4A0C-80A3-A85E827EAA67}" destId="{B4898A89-5C9B-4EAC-A357-3F0BBD2C2351}" srcOrd="0" destOrd="0" parTransId="{C8D0AD5A-0EB1-42AA-AA75-5EDEAB6106EB}" sibTransId="{86561A9A-6AE5-4341-BEE6-95D7B608BD2C}"/>
    <dgm:cxn modelId="{53E67FD3-C090-4E4B-8EAF-4B4CC458B381}" type="presOf" srcId="{3A118077-3297-4349-8E96-7E9D26334A16}" destId="{71BB5890-ABDB-4594-94C6-9311AA01AD48}" srcOrd="0" destOrd="0" presId="urn:microsoft.com/office/officeart/2005/8/layout/list1"/>
    <dgm:cxn modelId="{E6DE3598-DD77-4172-B337-DE7A23A914C7}" type="presParOf" srcId="{69E72E65-F8F2-44F1-8739-6D04FBF88C35}" destId="{D99F9EE7-96BB-47EA-8BAC-9121C3A42D37}" srcOrd="0" destOrd="0" presId="urn:microsoft.com/office/officeart/2005/8/layout/list1"/>
    <dgm:cxn modelId="{A2639955-9859-40D5-8C4A-50000CDD9924}" type="presParOf" srcId="{D99F9EE7-96BB-47EA-8BAC-9121C3A42D37}" destId="{38005116-B1A0-4CEB-BA2E-564ED7D01689}" srcOrd="0" destOrd="0" presId="urn:microsoft.com/office/officeart/2005/8/layout/list1"/>
    <dgm:cxn modelId="{5AE6A2D6-F031-448F-946A-2F9789E8F5FD}" type="presParOf" srcId="{D99F9EE7-96BB-47EA-8BAC-9121C3A42D37}" destId="{911CF40D-935A-4D66-9DB2-A9D295EA72CB}" srcOrd="1" destOrd="0" presId="urn:microsoft.com/office/officeart/2005/8/layout/list1"/>
    <dgm:cxn modelId="{E826974B-883F-4E1D-8840-F9290A4B57E8}" type="presParOf" srcId="{69E72E65-F8F2-44F1-8739-6D04FBF88C35}" destId="{1263F18D-3413-4DC8-BA98-9B763DF5D599}" srcOrd="1" destOrd="0" presId="urn:microsoft.com/office/officeart/2005/8/layout/list1"/>
    <dgm:cxn modelId="{BA96D607-60D1-4274-BC44-80E0FA57FA2D}" type="presParOf" srcId="{69E72E65-F8F2-44F1-8739-6D04FBF88C35}" destId="{E12DA77F-8CEC-453A-BE97-BFB78F49BA8D}" srcOrd="2" destOrd="0" presId="urn:microsoft.com/office/officeart/2005/8/layout/list1"/>
    <dgm:cxn modelId="{FC68881A-534F-4A6D-B10E-58E4220445BD}" type="presParOf" srcId="{69E72E65-F8F2-44F1-8739-6D04FBF88C35}" destId="{CE0888CD-7089-45F0-8E33-C5185C6F5341}" srcOrd="3" destOrd="0" presId="urn:microsoft.com/office/officeart/2005/8/layout/list1"/>
    <dgm:cxn modelId="{2799CBA5-332B-4BBD-A453-B4ED3D1D2794}" type="presParOf" srcId="{69E72E65-F8F2-44F1-8739-6D04FBF88C35}" destId="{CEE8A1F3-1859-4636-9B44-CC34872E45D3}" srcOrd="4" destOrd="0" presId="urn:microsoft.com/office/officeart/2005/8/layout/list1"/>
    <dgm:cxn modelId="{4E9FBB62-CC0F-4C17-8542-7AB51080818A}" type="presParOf" srcId="{CEE8A1F3-1859-4636-9B44-CC34872E45D3}" destId="{71BB5890-ABDB-4594-94C6-9311AA01AD48}" srcOrd="0" destOrd="0" presId="urn:microsoft.com/office/officeart/2005/8/layout/list1"/>
    <dgm:cxn modelId="{8050B987-E5EF-46E1-B17C-332055F008EF}" type="presParOf" srcId="{CEE8A1F3-1859-4636-9B44-CC34872E45D3}" destId="{D573BC7A-EF60-4259-A65B-D27610228302}" srcOrd="1" destOrd="0" presId="urn:microsoft.com/office/officeart/2005/8/layout/list1"/>
    <dgm:cxn modelId="{A5DDE476-2378-4A41-86BD-6AEB90F653BB}" type="presParOf" srcId="{69E72E65-F8F2-44F1-8739-6D04FBF88C35}" destId="{1AEB4D2D-C966-450E-A89D-4B205047CDF1}" srcOrd="5" destOrd="0" presId="urn:microsoft.com/office/officeart/2005/8/layout/list1"/>
    <dgm:cxn modelId="{2CF8F31F-FB72-4918-8D30-1DE8483E713E}" type="presParOf" srcId="{69E72E65-F8F2-44F1-8739-6D04FBF88C35}" destId="{168CF7F2-CE9B-4CCF-8EAA-5BFDC501F35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A4036D-4588-4A0C-80A3-A85E827EAA6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4898A89-5C9B-4EAC-A357-3F0BBD2C2351}">
      <dgm:prSet phldrT="[Text]" custT="1"/>
      <dgm:spPr/>
      <dgm:t>
        <a:bodyPr/>
        <a:lstStyle/>
        <a:p>
          <a:r>
            <a:rPr lang="en-US" sz="1800" dirty="0" smtClean="0"/>
            <a:t>More than one million serious medication errors occur every year in US Hospitals.  Serious medication errors result in preventable harm.</a:t>
          </a:r>
          <a:endParaRPr lang="en-US" sz="1800" dirty="0"/>
        </a:p>
      </dgm:t>
    </dgm:pt>
    <dgm:pt modelId="{C8D0AD5A-0EB1-42AA-AA75-5EDEAB6106EB}" type="parTrans" cxnId="{6DA7DBF4-F9DB-4468-9C8F-E9A9D0D776A3}">
      <dgm:prSet/>
      <dgm:spPr/>
      <dgm:t>
        <a:bodyPr/>
        <a:lstStyle/>
        <a:p>
          <a:endParaRPr lang="en-US"/>
        </a:p>
      </dgm:t>
    </dgm:pt>
    <dgm:pt modelId="{86561A9A-6AE5-4341-BEE6-95D7B608BD2C}" type="sibTrans" cxnId="{6DA7DBF4-F9DB-4468-9C8F-E9A9D0D776A3}">
      <dgm:prSet/>
      <dgm:spPr/>
      <dgm:t>
        <a:bodyPr/>
        <a:lstStyle/>
        <a:p>
          <a:endParaRPr lang="en-US"/>
        </a:p>
      </dgm:t>
    </dgm:pt>
    <dgm:pt modelId="{3A118077-3297-4349-8E96-7E9D26334A16}">
      <dgm:prSet phldrT="[Text]" custT="1"/>
      <dgm:spPr/>
      <dgm:t>
        <a:bodyPr/>
        <a:lstStyle/>
        <a:p>
          <a:r>
            <a:rPr lang="en-US" sz="1800" dirty="0" smtClean="0"/>
            <a:t>Computerized Prescriber Ordering Systems can stop errors at the time medications are ordered.  </a:t>
          </a:r>
        </a:p>
        <a:p>
          <a:r>
            <a:rPr lang="en-US" sz="1800" dirty="0" smtClean="0"/>
            <a:t>Over 30% of medication errors are committed at the point of administration.  Barcode Medication Administration (Scanning) can stop errors at the point of administration.</a:t>
          </a:r>
          <a:endParaRPr lang="en-US" sz="1800" dirty="0"/>
        </a:p>
      </dgm:t>
    </dgm:pt>
    <dgm:pt modelId="{126DFA63-D102-477D-8B79-65D830995CD8}" type="parTrans" cxnId="{34940412-7345-488F-AF61-D3446098B8C9}">
      <dgm:prSet/>
      <dgm:spPr/>
      <dgm:t>
        <a:bodyPr/>
        <a:lstStyle/>
        <a:p>
          <a:endParaRPr lang="en-US"/>
        </a:p>
      </dgm:t>
    </dgm:pt>
    <dgm:pt modelId="{405586CF-FD0D-4C6D-8108-A2705B7C502F}" type="sibTrans" cxnId="{34940412-7345-488F-AF61-D3446098B8C9}">
      <dgm:prSet/>
      <dgm:spPr/>
      <dgm:t>
        <a:bodyPr/>
        <a:lstStyle/>
        <a:p>
          <a:endParaRPr lang="en-US"/>
        </a:p>
      </dgm:t>
    </dgm:pt>
    <dgm:pt modelId="{69E72E65-F8F2-44F1-8739-6D04FBF88C35}" type="pres">
      <dgm:prSet presAssocID="{EDA4036D-4588-4A0C-80A3-A85E827EAA67}" presName="linear" presStyleCnt="0">
        <dgm:presLayoutVars>
          <dgm:dir/>
          <dgm:animLvl val="lvl"/>
          <dgm:resizeHandles val="exact"/>
        </dgm:presLayoutVars>
      </dgm:prSet>
      <dgm:spPr/>
      <dgm:t>
        <a:bodyPr/>
        <a:lstStyle/>
        <a:p>
          <a:endParaRPr lang="en-US"/>
        </a:p>
      </dgm:t>
    </dgm:pt>
    <dgm:pt modelId="{D99F9EE7-96BB-47EA-8BAC-9121C3A42D37}" type="pres">
      <dgm:prSet presAssocID="{B4898A89-5C9B-4EAC-A357-3F0BBD2C2351}" presName="parentLin" presStyleCnt="0"/>
      <dgm:spPr/>
    </dgm:pt>
    <dgm:pt modelId="{38005116-B1A0-4CEB-BA2E-564ED7D01689}" type="pres">
      <dgm:prSet presAssocID="{B4898A89-5C9B-4EAC-A357-3F0BBD2C2351}" presName="parentLeftMargin" presStyleLbl="node1" presStyleIdx="0" presStyleCnt="2"/>
      <dgm:spPr/>
      <dgm:t>
        <a:bodyPr/>
        <a:lstStyle/>
        <a:p>
          <a:endParaRPr lang="en-US"/>
        </a:p>
      </dgm:t>
    </dgm:pt>
    <dgm:pt modelId="{911CF40D-935A-4D66-9DB2-A9D295EA72CB}" type="pres">
      <dgm:prSet presAssocID="{B4898A89-5C9B-4EAC-A357-3F0BBD2C2351}" presName="parentText" presStyleLbl="node1" presStyleIdx="0" presStyleCnt="2">
        <dgm:presLayoutVars>
          <dgm:chMax val="0"/>
          <dgm:bulletEnabled val="1"/>
        </dgm:presLayoutVars>
      </dgm:prSet>
      <dgm:spPr/>
      <dgm:t>
        <a:bodyPr/>
        <a:lstStyle/>
        <a:p>
          <a:endParaRPr lang="en-US"/>
        </a:p>
      </dgm:t>
    </dgm:pt>
    <dgm:pt modelId="{1263F18D-3413-4DC8-BA98-9B763DF5D599}" type="pres">
      <dgm:prSet presAssocID="{B4898A89-5C9B-4EAC-A357-3F0BBD2C2351}" presName="negativeSpace" presStyleCnt="0"/>
      <dgm:spPr/>
    </dgm:pt>
    <dgm:pt modelId="{E12DA77F-8CEC-453A-BE97-BFB78F49BA8D}" type="pres">
      <dgm:prSet presAssocID="{B4898A89-5C9B-4EAC-A357-3F0BBD2C2351}" presName="childText" presStyleLbl="conFgAcc1" presStyleIdx="0" presStyleCnt="2">
        <dgm:presLayoutVars>
          <dgm:bulletEnabled val="1"/>
        </dgm:presLayoutVars>
      </dgm:prSet>
      <dgm:spPr/>
    </dgm:pt>
    <dgm:pt modelId="{CE0888CD-7089-45F0-8E33-C5185C6F5341}" type="pres">
      <dgm:prSet presAssocID="{86561A9A-6AE5-4341-BEE6-95D7B608BD2C}" presName="spaceBetweenRectangles" presStyleCnt="0"/>
      <dgm:spPr/>
    </dgm:pt>
    <dgm:pt modelId="{CEE8A1F3-1859-4636-9B44-CC34872E45D3}" type="pres">
      <dgm:prSet presAssocID="{3A118077-3297-4349-8E96-7E9D26334A16}" presName="parentLin" presStyleCnt="0"/>
      <dgm:spPr/>
    </dgm:pt>
    <dgm:pt modelId="{71BB5890-ABDB-4594-94C6-9311AA01AD48}" type="pres">
      <dgm:prSet presAssocID="{3A118077-3297-4349-8E96-7E9D26334A16}" presName="parentLeftMargin" presStyleLbl="node1" presStyleIdx="0" presStyleCnt="2"/>
      <dgm:spPr/>
      <dgm:t>
        <a:bodyPr/>
        <a:lstStyle/>
        <a:p>
          <a:endParaRPr lang="en-US"/>
        </a:p>
      </dgm:t>
    </dgm:pt>
    <dgm:pt modelId="{D573BC7A-EF60-4259-A65B-D27610228302}" type="pres">
      <dgm:prSet presAssocID="{3A118077-3297-4349-8E96-7E9D26334A16}" presName="parentText" presStyleLbl="node1" presStyleIdx="1" presStyleCnt="2">
        <dgm:presLayoutVars>
          <dgm:chMax val="0"/>
          <dgm:bulletEnabled val="1"/>
        </dgm:presLayoutVars>
      </dgm:prSet>
      <dgm:spPr/>
      <dgm:t>
        <a:bodyPr/>
        <a:lstStyle/>
        <a:p>
          <a:endParaRPr lang="en-US"/>
        </a:p>
      </dgm:t>
    </dgm:pt>
    <dgm:pt modelId="{1AEB4D2D-C966-450E-A89D-4B205047CDF1}" type="pres">
      <dgm:prSet presAssocID="{3A118077-3297-4349-8E96-7E9D26334A16}" presName="negativeSpace" presStyleCnt="0"/>
      <dgm:spPr/>
    </dgm:pt>
    <dgm:pt modelId="{168CF7F2-CE9B-4CCF-8EAA-5BFDC501F351}" type="pres">
      <dgm:prSet presAssocID="{3A118077-3297-4349-8E96-7E9D26334A16}" presName="childText" presStyleLbl="conFgAcc1" presStyleIdx="1" presStyleCnt="2">
        <dgm:presLayoutVars>
          <dgm:bulletEnabled val="1"/>
        </dgm:presLayoutVars>
      </dgm:prSet>
      <dgm:spPr/>
    </dgm:pt>
  </dgm:ptLst>
  <dgm:cxnLst>
    <dgm:cxn modelId="{AD623440-61C0-4DD4-9CF3-EB5C28B9549C}" type="presOf" srcId="{EDA4036D-4588-4A0C-80A3-A85E827EAA67}" destId="{69E72E65-F8F2-44F1-8739-6D04FBF88C35}" srcOrd="0" destOrd="0" presId="urn:microsoft.com/office/officeart/2005/8/layout/list1"/>
    <dgm:cxn modelId="{960F8A58-C3C2-464D-A742-9B5D52469D1D}" type="presOf" srcId="{B4898A89-5C9B-4EAC-A357-3F0BBD2C2351}" destId="{911CF40D-935A-4D66-9DB2-A9D295EA72CB}" srcOrd="1" destOrd="0" presId="urn:microsoft.com/office/officeart/2005/8/layout/list1"/>
    <dgm:cxn modelId="{34940412-7345-488F-AF61-D3446098B8C9}" srcId="{EDA4036D-4588-4A0C-80A3-A85E827EAA67}" destId="{3A118077-3297-4349-8E96-7E9D26334A16}" srcOrd="1" destOrd="0" parTransId="{126DFA63-D102-477D-8B79-65D830995CD8}" sibTransId="{405586CF-FD0D-4C6D-8108-A2705B7C502F}"/>
    <dgm:cxn modelId="{941BC097-CEC0-4C31-A259-C6E3657558E2}" type="presOf" srcId="{3A118077-3297-4349-8E96-7E9D26334A16}" destId="{D573BC7A-EF60-4259-A65B-D27610228302}" srcOrd="1" destOrd="0" presId="urn:microsoft.com/office/officeart/2005/8/layout/list1"/>
    <dgm:cxn modelId="{3C789F02-D6F5-4DE2-8354-A60DB42C1728}" type="presOf" srcId="{B4898A89-5C9B-4EAC-A357-3F0BBD2C2351}" destId="{38005116-B1A0-4CEB-BA2E-564ED7D01689}" srcOrd="0" destOrd="0" presId="urn:microsoft.com/office/officeart/2005/8/layout/list1"/>
    <dgm:cxn modelId="{6DA7DBF4-F9DB-4468-9C8F-E9A9D0D776A3}" srcId="{EDA4036D-4588-4A0C-80A3-A85E827EAA67}" destId="{B4898A89-5C9B-4EAC-A357-3F0BBD2C2351}" srcOrd="0" destOrd="0" parTransId="{C8D0AD5A-0EB1-42AA-AA75-5EDEAB6106EB}" sibTransId="{86561A9A-6AE5-4341-BEE6-95D7B608BD2C}"/>
    <dgm:cxn modelId="{53E67FD3-C090-4E4B-8EAF-4B4CC458B381}" type="presOf" srcId="{3A118077-3297-4349-8E96-7E9D26334A16}" destId="{71BB5890-ABDB-4594-94C6-9311AA01AD48}" srcOrd="0" destOrd="0" presId="urn:microsoft.com/office/officeart/2005/8/layout/list1"/>
    <dgm:cxn modelId="{E6DE3598-DD77-4172-B337-DE7A23A914C7}" type="presParOf" srcId="{69E72E65-F8F2-44F1-8739-6D04FBF88C35}" destId="{D99F9EE7-96BB-47EA-8BAC-9121C3A42D37}" srcOrd="0" destOrd="0" presId="urn:microsoft.com/office/officeart/2005/8/layout/list1"/>
    <dgm:cxn modelId="{A2639955-9859-40D5-8C4A-50000CDD9924}" type="presParOf" srcId="{D99F9EE7-96BB-47EA-8BAC-9121C3A42D37}" destId="{38005116-B1A0-4CEB-BA2E-564ED7D01689}" srcOrd="0" destOrd="0" presId="urn:microsoft.com/office/officeart/2005/8/layout/list1"/>
    <dgm:cxn modelId="{5AE6A2D6-F031-448F-946A-2F9789E8F5FD}" type="presParOf" srcId="{D99F9EE7-96BB-47EA-8BAC-9121C3A42D37}" destId="{911CF40D-935A-4D66-9DB2-A9D295EA72CB}" srcOrd="1" destOrd="0" presId="urn:microsoft.com/office/officeart/2005/8/layout/list1"/>
    <dgm:cxn modelId="{E826974B-883F-4E1D-8840-F9290A4B57E8}" type="presParOf" srcId="{69E72E65-F8F2-44F1-8739-6D04FBF88C35}" destId="{1263F18D-3413-4DC8-BA98-9B763DF5D599}" srcOrd="1" destOrd="0" presId="urn:microsoft.com/office/officeart/2005/8/layout/list1"/>
    <dgm:cxn modelId="{BA96D607-60D1-4274-BC44-80E0FA57FA2D}" type="presParOf" srcId="{69E72E65-F8F2-44F1-8739-6D04FBF88C35}" destId="{E12DA77F-8CEC-453A-BE97-BFB78F49BA8D}" srcOrd="2" destOrd="0" presId="urn:microsoft.com/office/officeart/2005/8/layout/list1"/>
    <dgm:cxn modelId="{FC68881A-534F-4A6D-B10E-58E4220445BD}" type="presParOf" srcId="{69E72E65-F8F2-44F1-8739-6D04FBF88C35}" destId="{CE0888CD-7089-45F0-8E33-C5185C6F5341}" srcOrd="3" destOrd="0" presId="urn:microsoft.com/office/officeart/2005/8/layout/list1"/>
    <dgm:cxn modelId="{2799CBA5-332B-4BBD-A453-B4ED3D1D2794}" type="presParOf" srcId="{69E72E65-F8F2-44F1-8739-6D04FBF88C35}" destId="{CEE8A1F3-1859-4636-9B44-CC34872E45D3}" srcOrd="4" destOrd="0" presId="urn:microsoft.com/office/officeart/2005/8/layout/list1"/>
    <dgm:cxn modelId="{4E9FBB62-CC0F-4C17-8542-7AB51080818A}" type="presParOf" srcId="{CEE8A1F3-1859-4636-9B44-CC34872E45D3}" destId="{71BB5890-ABDB-4594-94C6-9311AA01AD48}" srcOrd="0" destOrd="0" presId="urn:microsoft.com/office/officeart/2005/8/layout/list1"/>
    <dgm:cxn modelId="{8050B987-E5EF-46E1-B17C-332055F008EF}" type="presParOf" srcId="{CEE8A1F3-1859-4636-9B44-CC34872E45D3}" destId="{D573BC7A-EF60-4259-A65B-D27610228302}" srcOrd="1" destOrd="0" presId="urn:microsoft.com/office/officeart/2005/8/layout/list1"/>
    <dgm:cxn modelId="{A5DDE476-2378-4A41-86BD-6AEB90F653BB}" type="presParOf" srcId="{69E72E65-F8F2-44F1-8739-6D04FBF88C35}" destId="{1AEB4D2D-C966-450E-A89D-4B205047CDF1}" srcOrd="5" destOrd="0" presId="urn:microsoft.com/office/officeart/2005/8/layout/list1"/>
    <dgm:cxn modelId="{2CF8F31F-FB72-4918-8D30-1DE8483E713E}" type="presParOf" srcId="{69E72E65-F8F2-44F1-8739-6D04FBF88C35}" destId="{168CF7F2-CE9B-4CCF-8EAA-5BFDC501F35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E15C7-41E9-4CA2-9221-38163A45DDA9}">
      <dsp:nvSpPr>
        <dsp:cNvPr id="0" name=""/>
        <dsp:cNvSpPr/>
      </dsp:nvSpPr>
      <dsp:spPr>
        <a:xfrm>
          <a:off x="0" y="803520"/>
          <a:ext cx="105156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854034-2BCF-491D-86EE-0C85DB38B106}">
      <dsp:nvSpPr>
        <dsp:cNvPr id="0" name=""/>
        <dsp:cNvSpPr/>
      </dsp:nvSpPr>
      <dsp:spPr>
        <a:xfrm>
          <a:off x="525780" y="79491"/>
          <a:ext cx="7360920" cy="1063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622300">
            <a:lnSpc>
              <a:spcPct val="90000"/>
            </a:lnSpc>
            <a:spcBef>
              <a:spcPct val="0"/>
            </a:spcBef>
            <a:spcAft>
              <a:spcPct val="35000"/>
            </a:spcAft>
          </a:pPr>
          <a:r>
            <a:rPr lang="en-US" sz="1400" kern="1200" dirty="0"/>
            <a:t>Helps leaders identify opportunities for improvement focused on staff </a:t>
          </a:r>
          <a:r>
            <a:rPr lang="en-US" sz="1400" kern="1200" dirty="0" smtClean="0"/>
            <a:t>departments </a:t>
          </a:r>
          <a:r>
            <a:rPr lang="en-US" sz="1400" kern="1200" dirty="0"/>
            <a:t>and roles.</a:t>
          </a:r>
        </a:p>
      </dsp:txBody>
      <dsp:txXfrm>
        <a:off x="577696" y="131407"/>
        <a:ext cx="7257088" cy="959677"/>
      </dsp:txXfrm>
    </dsp:sp>
    <dsp:sp modelId="{F03CE838-1FA4-4D28-8A6B-6A628C2066F1}">
      <dsp:nvSpPr>
        <dsp:cNvPr id="0" name=""/>
        <dsp:cNvSpPr/>
      </dsp:nvSpPr>
      <dsp:spPr>
        <a:xfrm>
          <a:off x="0" y="2057468"/>
          <a:ext cx="105156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FEB2B1-8968-4429-94D2-4E201D398D59}">
      <dsp:nvSpPr>
        <dsp:cNvPr id="0" name=""/>
        <dsp:cNvSpPr/>
      </dsp:nvSpPr>
      <dsp:spPr>
        <a:xfrm>
          <a:off x="525780" y="1507320"/>
          <a:ext cx="7360920" cy="889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622300">
            <a:lnSpc>
              <a:spcPct val="90000"/>
            </a:lnSpc>
            <a:spcBef>
              <a:spcPct val="0"/>
            </a:spcBef>
            <a:spcAft>
              <a:spcPct val="35000"/>
            </a:spcAft>
          </a:pPr>
          <a:r>
            <a:rPr lang="en-US" sz="1400" kern="1200"/>
            <a:t>Poor </a:t>
          </a:r>
          <a:r>
            <a:rPr lang="en-US" sz="1400" kern="1200" smtClean="0"/>
            <a:t>caregiver safety </a:t>
          </a:r>
          <a:r>
            <a:rPr lang="en-US" sz="1400" kern="1200" dirty="0"/>
            <a:t>perceptions are frequently associated with adverse patient events.  </a:t>
          </a:r>
        </a:p>
      </dsp:txBody>
      <dsp:txXfrm>
        <a:off x="569208" y="1550748"/>
        <a:ext cx="7274064" cy="802771"/>
      </dsp:txXfrm>
    </dsp:sp>
    <dsp:sp modelId="{17E0A673-6C2F-4268-ACED-95F089DB5378}">
      <dsp:nvSpPr>
        <dsp:cNvPr id="0" name=""/>
        <dsp:cNvSpPr/>
      </dsp:nvSpPr>
      <dsp:spPr>
        <a:xfrm>
          <a:off x="0" y="3379508"/>
          <a:ext cx="105156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9DD4DF-3A53-4834-B453-1A885D6DC618}">
      <dsp:nvSpPr>
        <dsp:cNvPr id="0" name=""/>
        <dsp:cNvSpPr/>
      </dsp:nvSpPr>
      <dsp:spPr>
        <a:xfrm>
          <a:off x="525780" y="2761268"/>
          <a:ext cx="7360920" cy="957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622300">
            <a:lnSpc>
              <a:spcPct val="90000"/>
            </a:lnSpc>
            <a:spcBef>
              <a:spcPct val="0"/>
            </a:spcBef>
            <a:spcAft>
              <a:spcPct val="35000"/>
            </a:spcAft>
          </a:pPr>
          <a:r>
            <a:rPr lang="en-US" sz="1400" kern="1200"/>
            <a:t>Enhancing positive cultural perceptions may prevent or reduce errors</a:t>
          </a:r>
        </a:p>
      </dsp:txBody>
      <dsp:txXfrm>
        <a:off x="572532" y="2808020"/>
        <a:ext cx="7267416" cy="864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E15C7-41E9-4CA2-9221-38163A45DDA9}">
      <dsp:nvSpPr>
        <dsp:cNvPr id="0" name=""/>
        <dsp:cNvSpPr/>
      </dsp:nvSpPr>
      <dsp:spPr>
        <a:xfrm>
          <a:off x="0" y="839869"/>
          <a:ext cx="10515600" cy="118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854034-2BCF-491D-86EE-0C85DB38B106}">
      <dsp:nvSpPr>
        <dsp:cNvPr id="0" name=""/>
        <dsp:cNvSpPr/>
      </dsp:nvSpPr>
      <dsp:spPr>
        <a:xfrm>
          <a:off x="533398" y="9292"/>
          <a:ext cx="7360920" cy="1517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n-US" sz="1600" kern="1200" dirty="0" smtClean="0"/>
            <a:t>Leapfrog reports that on any given day, about 1 in 31 hospital patients has at least one healthcare associated infection.</a:t>
          </a:r>
          <a:endParaRPr lang="en-US" sz="1600" kern="1200" dirty="0"/>
        </a:p>
      </dsp:txBody>
      <dsp:txXfrm>
        <a:off x="607480" y="83374"/>
        <a:ext cx="7212756" cy="1369403"/>
      </dsp:txXfrm>
    </dsp:sp>
    <dsp:sp modelId="{F03CE838-1FA4-4D28-8A6B-6A628C2066F1}">
      <dsp:nvSpPr>
        <dsp:cNvPr id="0" name=""/>
        <dsp:cNvSpPr/>
      </dsp:nvSpPr>
      <dsp:spPr>
        <a:xfrm>
          <a:off x="0" y="2838178"/>
          <a:ext cx="10515600" cy="118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FEB2B1-8968-4429-94D2-4E201D398D59}">
      <dsp:nvSpPr>
        <dsp:cNvPr id="0" name=""/>
        <dsp:cNvSpPr/>
      </dsp:nvSpPr>
      <dsp:spPr>
        <a:xfrm>
          <a:off x="525780" y="2278069"/>
          <a:ext cx="7360920" cy="1253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n-US" sz="1600" kern="1200" dirty="0" smtClean="0"/>
            <a:t>Healthcare associated infections are preventable when evidence-based protocols are followed such as handwashing, appropriate personal protective supplies and appropriate antibiotic use</a:t>
          </a:r>
          <a:endParaRPr lang="en-US" sz="1600" kern="1200" dirty="0"/>
        </a:p>
      </dsp:txBody>
      <dsp:txXfrm>
        <a:off x="586987" y="2339276"/>
        <a:ext cx="7238506" cy="1131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DA77F-8CEC-453A-BE97-BFB78F49BA8D}">
      <dsp:nvSpPr>
        <dsp:cNvPr id="0" name=""/>
        <dsp:cNvSpPr/>
      </dsp:nvSpPr>
      <dsp:spPr>
        <a:xfrm>
          <a:off x="0" y="722429"/>
          <a:ext cx="10515600"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1CF40D-935A-4D66-9DB2-A9D295EA72CB}">
      <dsp:nvSpPr>
        <dsp:cNvPr id="0" name=""/>
        <dsp:cNvSpPr/>
      </dsp:nvSpPr>
      <dsp:spPr>
        <a:xfrm>
          <a:off x="525780" y="13949"/>
          <a:ext cx="7360920" cy="1416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n-US" sz="1800" kern="1200" dirty="0" smtClean="0"/>
            <a:t>Evidence has shown that the total nursing hours per patient day is correlated with lower rates of patient falls and pressure injuries and other patient outcomes.</a:t>
          </a:r>
          <a:endParaRPr lang="en-US" sz="1800" kern="1200" dirty="0"/>
        </a:p>
      </dsp:txBody>
      <dsp:txXfrm>
        <a:off x="594950" y="83119"/>
        <a:ext cx="7222580" cy="1278620"/>
      </dsp:txXfrm>
    </dsp:sp>
    <dsp:sp modelId="{168CF7F2-CE9B-4CCF-8EAA-5BFDC501F351}">
      <dsp:nvSpPr>
        <dsp:cNvPr id="0" name=""/>
        <dsp:cNvSpPr/>
      </dsp:nvSpPr>
      <dsp:spPr>
        <a:xfrm>
          <a:off x="0" y="2899709"/>
          <a:ext cx="10515600"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73BC7A-EF60-4259-A65B-D27610228302}">
      <dsp:nvSpPr>
        <dsp:cNvPr id="0" name=""/>
        <dsp:cNvSpPr/>
      </dsp:nvSpPr>
      <dsp:spPr>
        <a:xfrm>
          <a:off x="525780" y="2191229"/>
          <a:ext cx="7360920" cy="1416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n-US" sz="1800" kern="1200" dirty="0" smtClean="0"/>
            <a:t>Nurses spend more minutes per day caring for the patient directly than other care givers.  They monitor the patient for changes in their condition, administer medications and provide other patient treatments.</a:t>
          </a:r>
          <a:endParaRPr lang="en-US" sz="1800" kern="1200" dirty="0"/>
        </a:p>
      </dsp:txBody>
      <dsp:txXfrm>
        <a:off x="594950" y="2260399"/>
        <a:ext cx="7222580" cy="1278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DA77F-8CEC-453A-BE97-BFB78F49BA8D}">
      <dsp:nvSpPr>
        <dsp:cNvPr id="0" name=""/>
        <dsp:cNvSpPr/>
      </dsp:nvSpPr>
      <dsp:spPr>
        <a:xfrm>
          <a:off x="0" y="722429"/>
          <a:ext cx="10515600"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1CF40D-935A-4D66-9DB2-A9D295EA72CB}">
      <dsp:nvSpPr>
        <dsp:cNvPr id="0" name=""/>
        <dsp:cNvSpPr/>
      </dsp:nvSpPr>
      <dsp:spPr>
        <a:xfrm>
          <a:off x="525780" y="13949"/>
          <a:ext cx="7360920" cy="1416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n-US" sz="1800" kern="1200" dirty="0" smtClean="0"/>
            <a:t>More than one million serious medication errors occur every year in US Hospitals.  Serious medication errors result in preventable harm.</a:t>
          </a:r>
          <a:endParaRPr lang="en-US" sz="1800" kern="1200" dirty="0"/>
        </a:p>
      </dsp:txBody>
      <dsp:txXfrm>
        <a:off x="594950" y="83119"/>
        <a:ext cx="7222580" cy="1278620"/>
      </dsp:txXfrm>
    </dsp:sp>
    <dsp:sp modelId="{168CF7F2-CE9B-4CCF-8EAA-5BFDC501F351}">
      <dsp:nvSpPr>
        <dsp:cNvPr id="0" name=""/>
        <dsp:cNvSpPr/>
      </dsp:nvSpPr>
      <dsp:spPr>
        <a:xfrm>
          <a:off x="0" y="2899709"/>
          <a:ext cx="10515600"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73BC7A-EF60-4259-A65B-D27610228302}">
      <dsp:nvSpPr>
        <dsp:cNvPr id="0" name=""/>
        <dsp:cNvSpPr/>
      </dsp:nvSpPr>
      <dsp:spPr>
        <a:xfrm>
          <a:off x="525780" y="2191229"/>
          <a:ext cx="7360920" cy="1416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n-US" sz="1800" kern="1200" dirty="0" smtClean="0"/>
            <a:t>Computerized Prescriber Ordering Systems can stop errors at the time medications are ordered.  </a:t>
          </a:r>
        </a:p>
        <a:p>
          <a:pPr lvl="0" algn="l" defTabSz="800100">
            <a:lnSpc>
              <a:spcPct val="90000"/>
            </a:lnSpc>
            <a:spcBef>
              <a:spcPct val="0"/>
            </a:spcBef>
            <a:spcAft>
              <a:spcPct val="35000"/>
            </a:spcAft>
          </a:pPr>
          <a:r>
            <a:rPr lang="en-US" sz="1800" kern="1200" dirty="0" smtClean="0"/>
            <a:t>Over 30% of medication errors are committed at the point of administration.  Barcode Medication Administration (Scanning) can stop errors at the point of administration.</a:t>
          </a:r>
          <a:endParaRPr lang="en-US" sz="1800" kern="1200" dirty="0"/>
        </a:p>
      </dsp:txBody>
      <dsp:txXfrm>
        <a:off x="594950" y="2260399"/>
        <a:ext cx="7222580" cy="12786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1D6FCB-D6FE-B54C-BD70-0338ACDF89A8}"/>
              </a:ext>
            </a:extLst>
          </p:cNvPr>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914056-34B7-A74A-8226-DEA38EF83140}"/>
              </a:ext>
            </a:extLst>
          </p:cNvPr>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14FDD436-D0AE-A245-BFBC-3932C5C62216}" type="datetimeFigureOut">
              <a:rPr lang="en-US" smtClean="0"/>
              <a:t>6/13/2024</a:t>
            </a:fld>
            <a:endParaRPr lang="en-US"/>
          </a:p>
        </p:txBody>
      </p:sp>
      <p:sp>
        <p:nvSpPr>
          <p:cNvPr id="4" name="Footer Placeholder 3">
            <a:extLst>
              <a:ext uri="{FF2B5EF4-FFF2-40B4-BE49-F238E27FC236}">
                <a16:creationId xmlns:a16="http://schemas.microsoft.com/office/drawing/2014/main" id="{71F71D7B-7D49-EB42-8939-F3C4191CDF30}"/>
              </a:ext>
            </a:extLst>
          </p:cNvPr>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2CBFCE-8346-754C-AC49-0464B52E365A}"/>
              </a:ext>
            </a:extLst>
          </p:cNvPr>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B0418339-852B-3846-B458-4C399D73D14C}" type="slidenum">
              <a:rPr lang="en-US" smtClean="0"/>
              <a:t>‹#›</a:t>
            </a:fld>
            <a:endParaRPr lang="en-US"/>
          </a:p>
        </p:txBody>
      </p:sp>
    </p:spTree>
    <p:extLst>
      <p:ext uri="{BB962C8B-B14F-4D97-AF65-F5344CB8AC3E}">
        <p14:creationId xmlns:p14="http://schemas.microsoft.com/office/powerpoint/2010/main" val="879686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8" tIns="46219" rIns="92438" bIns="4621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38" tIns="46219" rIns="92438" bIns="46219" rtlCol="0"/>
          <a:lstStyle>
            <a:lvl1pPr algn="r">
              <a:defRPr sz="1200"/>
            </a:lvl1pPr>
          </a:lstStyle>
          <a:p>
            <a:fld id="{30694C4B-14B9-4549-934A-9F8A4A533F50}" type="datetimeFigureOut">
              <a:rPr lang="en-US" smtClean="0"/>
              <a:t>6/13/2024</a:t>
            </a:fld>
            <a:endParaRPr lang="en-US" dirty="0"/>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lIns="92438" tIns="46219" rIns="92438" bIns="4621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8" tIns="46219" rIns="92438"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82119" cy="464820"/>
          </a:xfrm>
          <a:prstGeom prst="rect">
            <a:avLst/>
          </a:prstGeom>
        </p:spPr>
        <p:txBody>
          <a:bodyPr vert="horz" lIns="92438" tIns="46219" rIns="92438" bIns="462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8" tIns="46219" rIns="92438" bIns="46219" rtlCol="0" anchor="b"/>
          <a:lstStyle>
            <a:lvl1pPr algn="r">
              <a:defRPr sz="1200"/>
            </a:lvl1pPr>
          </a:lstStyle>
          <a:p>
            <a:fld id="{2D75B7CF-63C4-4F21-AE20-8B58DA3E6433}" type="slidenum">
              <a:rPr lang="en-US" smtClean="0"/>
              <a:t>‹#›</a:t>
            </a:fld>
            <a:endParaRPr lang="en-US" dirty="0"/>
          </a:p>
        </p:txBody>
      </p:sp>
    </p:spTree>
    <p:extLst>
      <p:ext uri="{BB962C8B-B14F-4D97-AF65-F5344CB8AC3E}">
        <p14:creationId xmlns:p14="http://schemas.microsoft.com/office/powerpoint/2010/main" val="9855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8E858E62-B16E-9B4C-A23B-FCB7F80709DB}"/>
              </a:ext>
            </a:extLst>
          </p:cNvPr>
          <p:cNvSpPr>
            <a:spLocks noGrp="1"/>
          </p:cNvSpPr>
          <p:nvPr>
            <p:ph type="title" hasCustomPrompt="1"/>
          </p:nvPr>
        </p:nvSpPr>
        <p:spPr>
          <a:xfrm>
            <a:off x="4191000" y="304800"/>
            <a:ext cx="7543800" cy="2667000"/>
          </a:xfrm>
          <a:prstGeom prst="rect">
            <a:avLst/>
          </a:prstGeom>
        </p:spPr>
        <p:txBody>
          <a:bodyPr anchor="b" anchorCtr="0">
            <a:normAutofit/>
          </a:bodyPr>
          <a:lstStyle>
            <a:lvl1pPr algn="r">
              <a:defRPr>
                <a:solidFill>
                  <a:srgbClr val="007AC3"/>
                </a:solidFill>
              </a:defRPr>
            </a:lvl1pPr>
          </a:lstStyle>
          <a:p>
            <a:r>
              <a:rPr lang="en-US" dirty="0"/>
              <a:t>Enter Title Here</a:t>
            </a:r>
          </a:p>
        </p:txBody>
      </p:sp>
      <p:sp>
        <p:nvSpPr>
          <p:cNvPr id="6" name="Text Placeholder 10">
            <a:extLst>
              <a:ext uri="{FF2B5EF4-FFF2-40B4-BE49-F238E27FC236}">
                <a16:creationId xmlns:a16="http://schemas.microsoft.com/office/drawing/2014/main" id="{9C534AAC-C161-4B42-82EA-516815D3DEEC}"/>
              </a:ext>
            </a:extLst>
          </p:cNvPr>
          <p:cNvSpPr>
            <a:spLocks noGrp="1"/>
          </p:cNvSpPr>
          <p:nvPr>
            <p:ph type="body" sz="quarter" idx="12" hasCustomPrompt="1"/>
          </p:nvPr>
        </p:nvSpPr>
        <p:spPr>
          <a:xfrm>
            <a:off x="4191000" y="3581400"/>
            <a:ext cx="7543800" cy="1295400"/>
          </a:xfrm>
          <a:prstGeom prst="rect">
            <a:avLst/>
          </a:prstGeom>
        </p:spPr>
        <p:txBody>
          <a:bodyPr>
            <a:normAutofit/>
          </a:bodyPr>
          <a:lstStyle>
            <a:lvl1pPr marL="0" indent="0" algn="r">
              <a:lnSpc>
                <a:spcPct val="100000"/>
              </a:lnSpc>
              <a:spcBef>
                <a:spcPts val="0"/>
              </a:spcBef>
              <a:buNone/>
              <a:defRPr sz="3600"/>
            </a:lvl1pPr>
          </a:lstStyle>
          <a:p>
            <a:pPr lvl="0"/>
            <a:r>
              <a:rPr lang="en-US" dirty="0"/>
              <a:t>Enter Subtitle Here</a:t>
            </a:r>
          </a:p>
        </p:txBody>
      </p:sp>
    </p:spTree>
    <p:extLst>
      <p:ext uri="{BB962C8B-B14F-4D97-AF65-F5344CB8AC3E}">
        <p14:creationId xmlns:p14="http://schemas.microsoft.com/office/powerpoint/2010/main" val="127713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98AEA09-69B2-BD4E-8B57-7A091EF3878D}"/>
              </a:ext>
            </a:extLst>
          </p:cNvPr>
          <p:cNvSpPr>
            <a:spLocks noGrp="1"/>
          </p:cNvSpPr>
          <p:nvPr>
            <p:ph type="sldNum" sz="quarter" idx="4"/>
          </p:nvPr>
        </p:nvSpPr>
        <p:spPr>
          <a:xfrm>
            <a:off x="10668000" y="6264275"/>
            <a:ext cx="6858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A8324844-772E-334C-AA38-7C62725AA923}" type="slidenum">
              <a:rPr lang="en-US" smtClean="0"/>
              <a:pPr/>
              <a:t>‹#›</a:t>
            </a:fld>
            <a:endParaRPr lang="en-US" dirty="0"/>
          </a:p>
        </p:txBody>
      </p:sp>
    </p:spTree>
    <p:extLst>
      <p:ext uri="{BB962C8B-B14F-4D97-AF65-F5344CB8AC3E}">
        <p14:creationId xmlns:p14="http://schemas.microsoft.com/office/powerpoint/2010/main" val="69643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7E4264B-22D9-3049-9236-F599899F25B3}"/>
              </a:ext>
            </a:extLst>
          </p:cNvPr>
          <p:cNvSpPr>
            <a:spLocks noGrp="1"/>
          </p:cNvSpPr>
          <p:nvPr>
            <p:ph type="title" hasCustomPrompt="1"/>
          </p:nvPr>
        </p:nvSpPr>
        <p:spPr>
          <a:xfrm>
            <a:off x="4191000" y="304800"/>
            <a:ext cx="7543800" cy="2667000"/>
          </a:xfrm>
          <a:prstGeom prst="rect">
            <a:avLst/>
          </a:prstGeom>
        </p:spPr>
        <p:txBody>
          <a:bodyPr anchor="b" anchorCtr="0">
            <a:normAutofit/>
          </a:bodyPr>
          <a:lstStyle>
            <a:lvl1pPr algn="ctr">
              <a:defRPr>
                <a:solidFill>
                  <a:srgbClr val="007AC3"/>
                </a:solidFill>
              </a:defRPr>
            </a:lvl1pPr>
          </a:lstStyle>
          <a:p>
            <a:r>
              <a:rPr lang="en-US" dirty="0"/>
              <a:t>Enter Title Here</a:t>
            </a:r>
          </a:p>
        </p:txBody>
      </p:sp>
      <p:sp>
        <p:nvSpPr>
          <p:cNvPr id="11" name="Text Placeholder 10">
            <a:extLst>
              <a:ext uri="{FF2B5EF4-FFF2-40B4-BE49-F238E27FC236}">
                <a16:creationId xmlns:a16="http://schemas.microsoft.com/office/drawing/2014/main" id="{542F3E37-4055-8944-A064-CF4BD15E4D3E}"/>
              </a:ext>
            </a:extLst>
          </p:cNvPr>
          <p:cNvSpPr>
            <a:spLocks noGrp="1"/>
          </p:cNvSpPr>
          <p:nvPr>
            <p:ph type="body" sz="quarter" idx="12" hasCustomPrompt="1"/>
          </p:nvPr>
        </p:nvSpPr>
        <p:spPr>
          <a:xfrm>
            <a:off x="4191000" y="3581400"/>
            <a:ext cx="7543800" cy="1295400"/>
          </a:xfrm>
          <a:prstGeom prst="rect">
            <a:avLst/>
          </a:prstGeom>
        </p:spPr>
        <p:txBody>
          <a:bodyPr>
            <a:normAutofit/>
          </a:bodyPr>
          <a:lstStyle>
            <a:lvl1pPr marL="0" indent="0" algn="ctr">
              <a:lnSpc>
                <a:spcPct val="100000"/>
              </a:lnSpc>
              <a:spcBef>
                <a:spcPts val="0"/>
              </a:spcBef>
              <a:buNone/>
              <a:defRPr sz="3600"/>
            </a:lvl1pPr>
          </a:lstStyle>
          <a:p>
            <a:pPr lvl="0"/>
            <a:r>
              <a:rPr lang="en-US" dirty="0"/>
              <a:t>Enter Subtitle Here</a:t>
            </a:r>
          </a:p>
        </p:txBody>
      </p:sp>
    </p:spTree>
    <p:extLst>
      <p:ext uri="{BB962C8B-B14F-4D97-AF65-F5344CB8AC3E}">
        <p14:creationId xmlns:p14="http://schemas.microsoft.com/office/powerpoint/2010/main" val="65863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B9CF4-138E-A949-B0D2-BE7360F99102}"/>
              </a:ext>
            </a:extLst>
          </p:cNvPr>
          <p:cNvSpPr>
            <a:spLocks noGrp="1"/>
          </p:cNvSpPr>
          <p:nvPr>
            <p:ph type="ctrTitle"/>
          </p:nvPr>
        </p:nvSpPr>
        <p:spPr>
          <a:xfrm>
            <a:off x="1524000" y="68580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0145E9-039D-4844-B75E-9CDA408E9438}"/>
              </a:ext>
            </a:extLst>
          </p:cNvPr>
          <p:cNvSpPr>
            <a:spLocks noGrp="1"/>
          </p:cNvSpPr>
          <p:nvPr>
            <p:ph type="subTitle" idx="1"/>
          </p:nvPr>
        </p:nvSpPr>
        <p:spPr>
          <a:xfrm>
            <a:off x="1524000" y="32004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CB52805C-1C11-6848-ADEA-AC2F8A987B22}"/>
              </a:ext>
            </a:extLst>
          </p:cNvPr>
          <p:cNvSpPr>
            <a:spLocks noGrp="1"/>
          </p:cNvSpPr>
          <p:nvPr>
            <p:ph type="sldNum" sz="quarter" idx="4"/>
          </p:nvPr>
        </p:nvSpPr>
        <p:spPr>
          <a:xfrm>
            <a:off x="10668000" y="6264275"/>
            <a:ext cx="6858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A8324844-772E-334C-AA38-7C62725AA923}" type="slidenum">
              <a:rPr lang="en-US" smtClean="0"/>
              <a:pPr/>
              <a:t>‹#›</a:t>
            </a:fld>
            <a:endParaRPr lang="en-US" dirty="0"/>
          </a:p>
        </p:txBody>
      </p:sp>
    </p:spTree>
    <p:extLst>
      <p:ext uri="{BB962C8B-B14F-4D97-AF65-F5344CB8AC3E}">
        <p14:creationId xmlns:p14="http://schemas.microsoft.com/office/powerpoint/2010/main" val="13103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738051-6FB7-8C49-A011-860C5E7D2359}"/>
              </a:ext>
            </a:extLst>
          </p:cNvPr>
          <p:cNvSpPr>
            <a:spLocks noGrp="1"/>
          </p:cNvSpPr>
          <p:nvPr>
            <p:ph idx="1"/>
          </p:nvPr>
        </p:nvSpPr>
        <p:spPr>
          <a:xfrm>
            <a:off x="838200" y="1524000"/>
            <a:ext cx="10515600" cy="4038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F79A9828-1912-E44C-9519-D55E9A012D62}"/>
              </a:ext>
            </a:extLst>
          </p:cNvPr>
          <p:cNvSpPr>
            <a:spLocks noGrp="1"/>
          </p:cNvSpPr>
          <p:nvPr>
            <p:ph type="title"/>
          </p:nvPr>
        </p:nvSpPr>
        <p:spPr>
          <a:xfrm>
            <a:off x="838200" y="235145"/>
            <a:ext cx="10515600" cy="1060256"/>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2C5AB68C-492D-9946-BC7F-6BD59BF6E514}"/>
              </a:ext>
            </a:extLst>
          </p:cNvPr>
          <p:cNvSpPr>
            <a:spLocks noGrp="1"/>
          </p:cNvSpPr>
          <p:nvPr>
            <p:ph type="sldNum" sz="quarter" idx="4"/>
          </p:nvPr>
        </p:nvSpPr>
        <p:spPr>
          <a:xfrm>
            <a:off x="10668000" y="6264275"/>
            <a:ext cx="6858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A8324844-772E-334C-AA38-7C62725AA923}" type="slidenum">
              <a:rPr lang="en-US" smtClean="0"/>
              <a:pPr/>
              <a:t>‹#›</a:t>
            </a:fld>
            <a:endParaRPr lang="en-US" dirty="0"/>
          </a:p>
        </p:txBody>
      </p:sp>
    </p:spTree>
    <p:extLst>
      <p:ext uri="{BB962C8B-B14F-4D97-AF65-F5344CB8AC3E}">
        <p14:creationId xmlns:p14="http://schemas.microsoft.com/office/powerpoint/2010/main" val="288298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38A34-E5AB-1F46-A1AF-6211E2F56CAE}"/>
              </a:ext>
            </a:extLst>
          </p:cNvPr>
          <p:cNvSpPr>
            <a:spLocks noGrp="1"/>
          </p:cNvSpPr>
          <p:nvPr>
            <p:ph sz="half" idx="1"/>
          </p:nvPr>
        </p:nvSpPr>
        <p:spPr>
          <a:xfrm>
            <a:off x="838200" y="1523999"/>
            <a:ext cx="5181600" cy="4038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BF4230C-3AF1-3D4C-9CB1-9F6F899766E8}"/>
              </a:ext>
            </a:extLst>
          </p:cNvPr>
          <p:cNvSpPr>
            <a:spLocks noGrp="1"/>
          </p:cNvSpPr>
          <p:nvPr>
            <p:ph sz="half" idx="2"/>
          </p:nvPr>
        </p:nvSpPr>
        <p:spPr>
          <a:xfrm>
            <a:off x="6172200" y="1523998"/>
            <a:ext cx="5181600" cy="40386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9B954C3-EDED-7D4A-8C33-8FF043AD91E9}"/>
              </a:ext>
            </a:extLst>
          </p:cNvPr>
          <p:cNvSpPr>
            <a:spLocks noGrp="1"/>
          </p:cNvSpPr>
          <p:nvPr>
            <p:ph type="title"/>
          </p:nvPr>
        </p:nvSpPr>
        <p:spPr>
          <a:xfrm>
            <a:off x="838200" y="235145"/>
            <a:ext cx="10515600" cy="1060256"/>
          </a:xfrm>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3BFE0FC5-BC78-BF4B-BA66-45751F063D6C}"/>
              </a:ext>
            </a:extLst>
          </p:cNvPr>
          <p:cNvSpPr>
            <a:spLocks noGrp="1"/>
          </p:cNvSpPr>
          <p:nvPr>
            <p:ph type="sldNum" sz="quarter" idx="4"/>
          </p:nvPr>
        </p:nvSpPr>
        <p:spPr>
          <a:xfrm>
            <a:off x="10668000" y="6264275"/>
            <a:ext cx="6858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A8324844-772E-334C-AA38-7C62725AA923}" type="slidenum">
              <a:rPr lang="en-US" smtClean="0"/>
              <a:pPr/>
              <a:t>‹#›</a:t>
            </a:fld>
            <a:endParaRPr lang="en-US" dirty="0"/>
          </a:p>
        </p:txBody>
      </p:sp>
    </p:spTree>
    <p:extLst>
      <p:ext uri="{BB962C8B-B14F-4D97-AF65-F5344CB8AC3E}">
        <p14:creationId xmlns:p14="http://schemas.microsoft.com/office/powerpoint/2010/main" val="136298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7A3C54-BB6F-9B4E-B554-A3BBAAC2930D}"/>
              </a:ext>
            </a:extLst>
          </p:cNvPr>
          <p:cNvSpPr>
            <a:spLocks noGrp="1"/>
          </p:cNvSpPr>
          <p:nvPr>
            <p:ph type="body" idx="1"/>
          </p:nvPr>
        </p:nvSpPr>
        <p:spPr>
          <a:xfrm>
            <a:off x="839788" y="1395908"/>
            <a:ext cx="5157787" cy="5852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2E626A-F547-344D-BF92-D5BA43465967}"/>
              </a:ext>
            </a:extLst>
          </p:cNvPr>
          <p:cNvSpPr>
            <a:spLocks noGrp="1"/>
          </p:cNvSpPr>
          <p:nvPr>
            <p:ph sz="half" idx="2"/>
          </p:nvPr>
        </p:nvSpPr>
        <p:spPr>
          <a:xfrm>
            <a:off x="839788" y="2081707"/>
            <a:ext cx="5157787" cy="34602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1A4D3-CDBB-E341-88E5-22FD21A5BA58}"/>
              </a:ext>
            </a:extLst>
          </p:cNvPr>
          <p:cNvSpPr>
            <a:spLocks noGrp="1"/>
          </p:cNvSpPr>
          <p:nvPr>
            <p:ph type="body" sz="quarter" idx="3"/>
          </p:nvPr>
        </p:nvSpPr>
        <p:spPr>
          <a:xfrm>
            <a:off x="6172200" y="1395908"/>
            <a:ext cx="5183188" cy="5852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F60A24-D3BF-6643-9FE0-3732F8504E3D}"/>
              </a:ext>
            </a:extLst>
          </p:cNvPr>
          <p:cNvSpPr>
            <a:spLocks noGrp="1"/>
          </p:cNvSpPr>
          <p:nvPr>
            <p:ph sz="quarter" idx="4"/>
          </p:nvPr>
        </p:nvSpPr>
        <p:spPr>
          <a:xfrm>
            <a:off x="6172200" y="2081707"/>
            <a:ext cx="5183188" cy="34602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9826BFEA-928A-1842-99EC-2C67F45602DC}"/>
              </a:ext>
            </a:extLst>
          </p:cNvPr>
          <p:cNvSpPr>
            <a:spLocks noGrp="1"/>
          </p:cNvSpPr>
          <p:nvPr>
            <p:ph type="title"/>
          </p:nvPr>
        </p:nvSpPr>
        <p:spPr>
          <a:xfrm>
            <a:off x="838200" y="235145"/>
            <a:ext cx="10515600" cy="1060256"/>
          </a:xfrm>
        </p:spPr>
        <p:txBody>
          <a:bodyPr/>
          <a:lstStyle/>
          <a:p>
            <a:r>
              <a:rPr lang="en-US"/>
              <a:t>Click to edit Master title style</a:t>
            </a:r>
          </a:p>
        </p:txBody>
      </p:sp>
      <p:sp>
        <p:nvSpPr>
          <p:cNvPr id="15" name="Slide Number Placeholder 5">
            <a:extLst>
              <a:ext uri="{FF2B5EF4-FFF2-40B4-BE49-F238E27FC236}">
                <a16:creationId xmlns:a16="http://schemas.microsoft.com/office/drawing/2014/main" id="{F87142AA-7DE8-A94B-8F0D-D1C3C8422126}"/>
              </a:ext>
            </a:extLst>
          </p:cNvPr>
          <p:cNvSpPr>
            <a:spLocks noGrp="1"/>
          </p:cNvSpPr>
          <p:nvPr>
            <p:ph type="sldNum" sz="quarter" idx="10"/>
          </p:nvPr>
        </p:nvSpPr>
        <p:spPr>
          <a:xfrm>
            <a:off x="10668000" y="6264275"/>
            <a:ext cx="6858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A8324844-772E-334C-AA38-7C62725AA923}" type="slidenum">
              <a:rPr lang="en-US" smtClean="0"/>
              <a:pPr/>
              <a:t>‹#›</a:t>
            </a:fld>
            <a:endParaRPr lang="en-US" dirty="0"/>
          </a:p>
        </p:txBody>
      </p:sp>
    </p:spTree>
    <p:extLst>
      <p:ext uri="{BB962C8B-B14F-4D97-AF65-F5344CB8AC3E}">
        <p14:creationId xmlns:p14="http://schemas.microsoft.com/office/powerpoint/2010/main" val="114423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802EF6-5DEE-0641-ABFA-9CA8FE81F0F7}"/>
              </a:ext>
            </a:extLst>
          </p:cNvPr>
          <p:cNvSpPr>
            <a:spLocks noGrp="1"/>
          </p:cNvSpPr>
          <p:nvPr>
            <p:ph type="title"/>
          </p:nvPr>
        </p:nvSpPr>
        <p:spPr>
          <a:xfrm>
            <a:off x="838200" y="235145"/>
            <a:ext cx="10515600" cy="1060256"/>
          </a:xfrm>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50368CAE-6AE2-EF43-9C29-09CB1F22C9FD}"/>
              </a:ext>
            </a:extLst>
          </p:cNvPr>
          <p:cNvSpPr>
            <a:spLocks noGrp="1"/>
          </p:cNvSpPr>
          <p:nvPr>
            <p:ph type="sldNum" sz="quarter" idx="4"/>
          </p:nvPr>
        </p:nvSpPr>
        <p:spPr>
          <a:xfrm>
            <a:off x="10668000" y="6264275"/>
            <a:ext cx="6858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A8324844-772E-334C-AA38-7C62725AA923}" type="slidenum">
              <a:rPr lang="en-US" smtClean="0"/>
              <a:pPr/>
              <a:t>‹#›</a:t>
            </a:fld>
            <a:endParaRPr lang="en-US" dirty="0"/>
          </a:p>
        </p:txBody>
      </p:sp>
    </p:spTree>
    <p:extLst>
      <p:ext uri="{BB962C8B-B14F-4D97-AF65-F5344CB8AC3E}">
        <p14:creationId xmlns:p14="http://schemas.microsoft.com/office/powerpoint/2010/main" val="404791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4B74-0D09-D249-BD92-E4787DF1B731}"/>
              </a:ext>
            </a:extLst>
          </p:cNvPr>
          <p:cNvSpPr>
            <a:spLocks noGrp="1"/>
          </p:cNvSpPr>
          <p:nvPr>
            <p:ph type="title"/>
          </p:nvPr>
        </p:nvSpPr>
        <p:spPr>
          <a:xfrm>
            <a:off x="839788" y="228599"/>
            <a:ext cx="3932237" cy="111283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95F6B7-464F-4A4D-B023-58F5DEE955AD}"/>
              </a:ext>
            </a:extLst>
          </p:cNvPr>
          <p:cNvSpPr>
            <a:spLocks noGrp="1"/>
          </p:cNvSpPr>
          <p:nvPr>
            <p:ph idx="1"/>
          </p:nvPr>
        </p:nvSpPr>
        <p:spPr>
          <a:xfrm>
            <a:off x="5183188" y="228600"/>
            <a:ext cx="6172200" cy="53155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DF45AE-6CEA-DF4B-870F-874EEB377A24}"/>
              </a:ext>
            </a:extLst>
          </p:cNvPr>
          <p:cNvSpPr>
            <a:spLocks noGrp="1"/>
          </p:cNvSpPr>
          <p:nvPr>
            <p:ph type="body" sz="half" idx="2"/>
          </p:nvPr>
        </p:nvSpPr>
        <p:spPr>
          <a:xfrm>
            <a:off x="839788" y="1524000"/>
            <a:ext cx="3932237" cy="40201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Slide Number Placeholder 5">
            <a:extLst>
              <a:ext uri="{FF2B5EF4-FFF2-40B4-BE49-F238E27FC236}">
                <a16:creationId xmlns:a16="http://schemas.microsoft.com/office/drawing/2014/main" id="{FF69E7EC-E805-9146-8086-4E2F51EEC0B0}"/>
              </a:ext>
            </a:extLst>
          </p:cNvPr>
          <p:cNvSpPr>
            <a:spLocks noGrp="1"/>
          </p:cNvSpPr>
          <p:nvPr>
            <p:ph type="sldNum" sz="quarter" idx="4"/>
          </p:nvPr>
        </p:nvSpPr>
        <p:spPr>
          <a:xfrm>
            <a:off x="10668000" y="6264275"/>
            <a:ext cx="6858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A8324844-772E-334C-AA38-7C62725AA923}" type="slidenum">
              <a:rPr lang="en-US" smtClean="0"/>
              <a:pPr/>
              <a:t>‹#›</a:t>
            </a:fld>
            <a:endParaRPr lang="en-US" dirty="0"/>
          </a:p>
        </p:txBody>
      </p:sp>
    </p:spTree>
    <p:extLst>
      <p:ext uri="{BB962C8B-B14F-4D97-AF65-F5344CB8AC3E}">
        <p14:creationId xmlns:p14="http://schemas.microsoft.com/office/powerpoint/2010/main" val="49449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AC165E97-6E90-D44E-AFB5-883BB9508BA0}"/>
              </a:ext>
            </a:extLst>
          </p:cNvPr>
          <p:cNvSpPr>
            <a:spLocks noGrp="1"/>
          </p:cNvSpPr>
          <p:nvPr>
            <p:ph type="sldNum" sz="quarter" idx="4"/>
          </p:nvPr>
        </p:nvSpPr>
        <p:spPr>
          <a:xfrm>
            <a:off x="10668000" y="6264275"/>
            <a:ext cx="6858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A8324844-772E-334C-AA38-7C62725AA923}" type="slidenum">
              <a:rPr lang="en-US" smtClean="0"/>
              <a:pPr/>
              <a:t>‹#›</a:t>
            </a:fld>
            <a:endParaRPr lang="en-US" dirty="0"/>
          </a:p>
        </p:txBody>
      </p:sp>
      <p:sp>
        <p:nvSpPr>
          <p:cNvPr id="17" name="Picture Placeholder 1">
            <a:extLst>
              <a:ext uri="{FF2B5EF4-FFF2-40B4-BE49-F238E27FC236}">
                <a16:creationId xmlns:a16="http://schemas.microsoft.com/office/drawing/2014/main" id="{44807F81-7AA2-D048-91D9-294E4563F6EF}"/>
              </a:ext>
            </a:extLst>
          </p:cNvPr>
          <p:cNvSpPr>
            <a:spLocks noGrp="1"/>
          </p:cNvSpPr>
          <p:nvPr>
            <p:ph type="pic" idx="1"/>
          </p:nvPr>
        </p:nvSpPr>
        <p:spPr>
          <a:xfrm>
            <a:off x="5183188" y="228601"/>
            <a:ext cx="6172200" cy="5317835"/>
          </a:xfrm>
        </p:spPr>
      </p:sp>
      <p:sp>
        <p:nvSpPr>
          <p:cNvPr id="19" name="Text Placeholder 3">
            <a:extLst>
              <a:ext uri="{FF2B5EF4-FFF2-40B4-BE49-F238E27FC236}">
                <a16:creationId xmlns:a16="http://schemas.microsoft.com/office/drawing/2014/main" id="{EB7F8190-D334-2244-B08F-B83E6B124A8A}"/>
              </a:ext>
            </a:extLst>
          </p:cNvPr>
          <p:cNvSpPr>
            <a:spLocks noGrp="1"/>
          </p:cNvSpPr>
          <p:nvPr>
            <p:ph type="body" sz="half" idx="2"/>
          </p:nvPr>
        </p:nvSpPr>
        <p:spPr>
          <a:xfrm>
            <a:off x="839788" y="1524000"/>
            <a:ext cx="3932237" cy="4022436"/>
          </a:xfrm>
        </p:spPr>
        <p:txBody>
          <a:bodyPr/>
          <a:lstStyle/>
          <a:p>
            <a:endParaRPr lang="en-US" dirty="0"/>
          </a:p>
        </p:txBody>
      </p:sp>
      <p:sp>
        <p:nvSpPr>
          <p:cNvPr id="22" name="Title 1">
            <a:extLst>
              <a:ext uri="{FF2B5EF4-FFF2-40B4-BE49-F238E27FC236}">
                <a16:creationId xmlns:a16="http://schemas.microsoft.com/office/drawing/2014/main" id="{D729F0E3-F9C3-6D41-8491-598B551EB5AC}"/>
              </a:ext>
            </a:extLst>
          </p:cNvPr>
          <p:cNvSpPr>
            <a:spLocks noGrp="1"/>
          </p:cNvSpPr>
          <p:nvPr>
            <p:ph type="title"/>
          </p:nvPr>
        </p:nvSpPr>
        <p:spPr>
          <a:xfrm>
            <a:off x="839788" y="228601"/>
            <a:ext cx="3932237" cy="1112838"/>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39049432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C2715-9E02-7B4F-B6D7-D71B452CCA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776" r:id="rId1"/>
  </p:sldLayoutIdLst>
  <p:hf hdr="0"/>
  <p:txStyles>
    <p:titleStyle>
      <a:lvl1pPr algn="r" defTabSz="914400" rtl="0" eaLnBrk="1" latinLnBrk="0" hangingPunct="1">
        <a:spcBef>
          <a:spcPct val="0"/>
        </a:spcBef>
        <a:buNone/>
        <a:defRPr sz="5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7F48D-2720-7D4B-9F44-77AA8E4C56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9651574"/>
      </p:ext>
    </p:extLst>
  </p:cSld>
  <p:clrMap bg1="lt1" tx1="dk1" bg2="lt2" tx2="dk2" accent1="accent1" accent2="accent2" accent3="accent3" accent4="accent4" accent5="accent5" accent6="accent6" hlink="hlink" folHlink="folHlink"/>
  <p:sldLayoutIdLst>
    <p:sldLayoutId id="2147483775" r:id="rId1"/>
  </p:sldLayoutIdLst>
  <p:hf hdr="0"/>
  <p:txStyles>
    <p:titleStyle>
      <a:lvl1pPr algn="r" defTabSz="914400" rtl="0" eaLnBrk="1" latinLnBrk="0" hangingPunct="1">
        <a:spcBef>
          <a:spcPct val="0"/>
        </a:spcBef>
        <a:buNone/>
        <a:defRPr sz="5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2662D5-4340-9541-AF8E-B78917BA8E7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864379"/>
            <a:ext cx="12192000" cy="993621"/>
          </a:xfrm>
          <a:prstGeom prst="rect">
            <a:avLst/>
          </a:prstGeom>
        </p:spPr>
      </p:pic>
      <p:sp>
        <p:nvSpPr>
          <p:cNvPr id="2" name="Title Placeholder 1">
            <a:extLst>
              <a:ext uri="{FF2B5EF4-FFF2-40B4-BE49-F238E27FC236}">
                <a16:creationId xmlns:a16="http://schemas.microsoft.com/office/drawing/2014/main" id="{09872303-335B-8D4B-AB2B-6DDBE2F475A8}"/>
              </a:ext>
            </a:extLst>
          </p:cNvPr>
          <p:cNvSpPr>
            <a:spLocks noGrp="1"/>
          </p:cNvSpPr>
          <p:nvPr>
            <p:ph type="title"/>
          </p:nvPr>
        </p:nvSpPr>
        <p:spPr>
          <a:xfrm>
            <a:off x="838200" y="235145"/>
            <a:ext cx="10515600" cy="10602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E32B87-66BF-C242-B9F3-A9237E684A68}"/>
              </a:ext>
            </a:extLst>
          </p:cNvPr>
          <p:cNvSpPr>
            <a:spLocks noGrp="1"/>
          </p:cNvSpPr>
          <p:nvPr>
            <p:ph type="body" idx="1"/>
          </p:nvPr>
        </p:nvSpPr>
        <p:spPr>
          <a:xfrm>
            <a:off x="838200" y="1524000"/>
            <a:ext cx="10515600" cy="402613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4C905C-439A-9641-ABA6-3A88E024CF46}"/>
              </a:ext>
            </a:extLst>
          </p:cNvPr>
          <p:cNvSpPr>
            <a:spLocks noGrp="1"/>
          </p:cNvSpPr>
          <p:nvPr>
            <p:ph type="sldNum" sz="quarter" idx="4"/>
          </p:nvPr>
        </p:nvSpPr>
        <p:spPr>
          <a:xfrm>
            <a:off x="10668000" y="6264275"/>
            <a:ext cx="6858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A8324844-772E-334C-AA38-7C62725AA923}" type="slidenum">
              <a:rPr lang="en-US" smtClean="0"/>
              <a:pPr/>
              <a:t>‹#›</a:t>
            </a:fld>
            <a:endParaRPr lang="en-US" dirty="0"/>
          </a:p>
        </p:txBody>
      </p:sp>
    </p:spTree>
    <p:extLst>
      <p:ext uri="{BB962C8B-B14F-4D97-AF65-F5344CB8AC3E}">
        <p14:creationId xmlns:p14="http://schemas.microsoft.com/office/powerpoint/2010/main" val="303021150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6" r:id="rId3"/>
    <p:sldLayoutId id="2147483767" r:id="rId4"/>
    <p:sldLayoutId id="2147483768" r:id="rId5"/>
    <p:sldLayoutId id="2147483770" r:id="rId6"/>
    <p:sldLayoutId id="2147483771" r:id="rId7"/>
    <p:sldLayoutId id="2147483769" r:id="rId8"/>
  </p:sldLayoutIdLst>
  <p:hf hdr="0"/>
  <p:txStyles>
    <p:titleStyle>
      <a:lvl1pPr algn="l" defTabSz="914400" rtl="0" eaLnBrk="1" latinLnBrk="0" hangingPunct="1">
        <a:lnSpc>
          <a:spcPct val="90000"/>
        </a:lnSpc>
        <a:spcBef>
          <a:spcPct val="0"/>
        </a:spcBef>
        <a:buNone/>
        <a:defRPr sz="4400" b="1" kern="1200">
          <a:solidFill>
            <a:srgbClr val="007AC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D8DA-E458-9641-9D68-2002AA617F82}"/>
              </a:ext>
            </a:extLst>
          </p:cNvPr>
          <p:cNvSpPr>
            <a:spLocks noGrp="1"/>
          </p:cNvSpPr>
          <p:nvPr>
            <p:ph type="title"/>
          </p:nvPr>
        </p:nvSpPr>
        <p:spPr/>
        <p:txBody>
          <a:bodyPr/>
          <a:lstStyle/>
          <a:p>
            <a:r>
              <a:rPr lang="en-US" dirty="0" smtClean="0"/>
              <a:t>DCH Patient Safety</a:t>
            </a:r>
            <a:endParaRPr lang="en-US" dirty="0"/>
          </a:p>
        </p:txBody>
      </p:sp>
    </p:spTree>
    <p:extLst>
      <p:ext uri="{BB962C8B-B14F-4D97-AF65-F5344CB8AC3E}">
        <p14:creationId xmlns:p14="http://schemas.microsoft.com/office/powerpoint/2010/main" val="4017586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Leadership and Culture: Why measure Culture of Safety?</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10</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30141431"/>
              </p:ext>
            </p:extLst>
          </p:nvPr>
        </p:nvGraphicFramePr>
        <p:xfrm>
          <a:off x="838200" y="1524000"/>
          <a:ext cx="10515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898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Survey was completed </a:t>
            </a:r>
            <a:r>
              <a:rPr lang="en-US" dirty="0"/>
              <a:t>by 64.2% of caregivers.  </a:t>
            </a:r>
            <a:r>
              <a:rPr lang="en-US" dirty="0" smtClean="0"/>
              <a:t>With responses from 2,807 </a:t>
            </a:r>
            <a:r>
              <a:rPr lang="en-US" dirty="0"/>
              <a:t>employees from 133 departments</a:t>
            </a:r>
            <a:r>
              <a:rPr lang="en-US" sz="2400" dirty="0" smtClean="0"/>
              <a:t>.</a:t>
            </a:r>
          </a:p>
          <a:p>
            <a:pPr marL="0" lvl="0" indent="0">
              <a:buNone/>
            </a:pPr>
            <a:endParaRPr lang="en-US" sz="2400" dirty="0"/>
          </a:p>
          <a:p>
            <a:pPr lvl="0"/>
            <a:r>
              <a:rPr lang="en-US" dirty="0"/>
              <a:t>DCH Overall % Positive Perceptions was at 68.7% just slightly under the national average of 70%.  </a:t>
            </a:r>
            <a:endParaRPr lang="en-US" sz="2400" dirty="0"/>
          </a:p>
          <a:p>
            <a:pPr marL="0" indent="0">
              <a:buNone/>
            </a:pPr>
            <a:endParaRPr lang="en-US" dirty="0"/>
          </a:p>
        </p:txBody>
      </p:sp>
      <p:sp>
        <p:nvSpPr>
          <p:cNvPr id="3" name="Title 2"/>
          <p:cNvSpPr>
            <a:spLocks noGrp="1"/>
          </p:cNvSpPr>
          <p:nvPr>
            <p:ph type="title"/>
          </p:nvPr>
        </p:nvSpPr>
        <p:spPr/>
        <p:txBody>
          <a:bodyPr/>
          <a:lstStyle/>
          <a:p>
            <a:r>
              <a:rPr lang="en-US" dirty="0" smtClean="0"/>
              <a:t>DCH Culture of Safety Highlights</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11</a:t>
            </a:fld>
            <a:endParaRPr lang="en-US" dirty="0"/>
          </a:p>
        </p:txBody>
      </p:sp>
    </p:spTree>
    <p:extLst>
      <p:ext uri="{BB962C8B-B14F-4D97-AF65-F5344CB8AC3E}">
        <p14:creationId xmlns:p14="http://schemas.microsoft.com/office/powerpoint/2010/main" val="1683376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The </a:t>
            </a:r>
            <a:r>
              <a:rPr lang="en-US" dirty="0"/>
              <a:t>following components were identified as DCH strengths</a:t>
            </a:r>
            <a:endParaRPr lang="en-US" sz="2400" dirty="0"/>
          </a:p>
          <a:p>
            <a:pPr lvl="1"/>
            <a:r>
              <a:rPr lang="en-US" dirty="0"/>
              <a:t>Supervisor, Manager, or Clinical Leader Support for Patient Safety</a:t>
            </a:r>
            <a:endParaRPr lang="en-US" sz="2000" dirty="0"/>
          </a:p>
          <a:p>
            <a:pPr lvl="1"/>
            <a:r>
              <a:rPr lang="en-US" dirty="0"/>
              <a:t>Communication about Error</a:t>
            </a:r>
            <a:endParaRPr lang="en-US" sz="2000" dirty="0"/>
          </a:p>
          <a:p>
            <a:pPr lvl="1"/>
            <a:r>
              <a:rPr lang="en-US" dirty="0"/>
              <a:t>Communication Openness</a:t>
            </a:r>
            <a:endParaRPr lang="en-US" sz="2000" dirty="0"/>
          </a:p>
          <a:p>
            <a:pPr lvl="1"/>
            <a:r>
              <a:rPr lang="en-US" dirty="0"/>
              <a:t>Organizational </a:t>
            </a:r>
            <a:r>
              <a:rPr lang="en-US" dirty="0" smtClean="0"/>
              <a:t>Learning</a:t>
            </a:r>
          </a:p>
          <a:p>
            <a:r>
              <a:rPr lang="en-US" dirty="0" smtClean="0"/>
              <a:t>Two additional components showed significant improvement from prior years</a:t>
            </a:r>
            <a:endParaRPr lang="en-US" dirty="0"/>
          </a:p>
        </p:txBody>
      </p:sp>
      <p:sp>
        <p:nvSpPr>
          <p:cNvPr id="3" name="Title 2"/>
          <p:cNvSpPr>
            <a:spLocks noGrp="1"/>
          </p:cNvSpPr>
          <p:nvPr>
            <p:ph type="title"/>
          </p:nvPr>
        </p:nvSpPr>
        <p:spPr/>
        <p:txBody>
          <a:bodyPr/>
          <a:lstStyle/>
          <a:p>
            <a:r>
              <a:rPr lang="en-US" dirty="0" smtClean="0"/>
              <a:t>DCH Culture of Safety Highlights</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12</a:t>
            </a:fld>
            <a:endParaRPr lang="en-US" dirty="0"/>
          </a:p>
        </p:txBody>
      </p:sp>
    </p:spTree>
    <p:extLst>
      <p:ext uri="{BB962C8B-B14F-4D97-AF65-F5344CB8AC3E}">
        <p14:creationId xmlns:p14="http://schemas.microsoft.com/office/powerpoint/2010/main" val="2728789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is preventing infection important?</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13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1448325"/>
              </p:ext>
            </p:extLst>
          </p:nvPr>
        </p:nvGraphicFramePr>
        <p:xfrm>
          <a:off x="838200" y="1524000"/>
          <a:ext cx="10515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855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DCH Hand Hygiene Observers monitor at least 100 hand hygiene opportunities in patient care areas monthly using secret direct observations. </a:t>
            </a:r>
          </a:p>
          <a:p>
            <a:r>
              <a:rPr lang="en-US" dirty="0" smtClean="0"/>
              <a:t>Hand hygiene compliance results are shared with caregivers and leaders and used to generate performance improvement plans.</a:t>
            </a:r>
          </a:p>
          <a:p>
            <a:r>
              <a:rPr lang="en-US" dirty="0" smtClean="0"/>
              <a:t>Current results demonstrate improved compliance at 97%.  </a:t>
            </a:r>
          </a:p>
          <a:p>
            <a:endParaRPr lang="en-US" dirty="0" smtClean="0"/>
          </a:p>
          <a:p>
            <a:endParaRPr lang="en-US" dirty="0"/>
          </a:p>
        </p:txBody>
      </p:sp>
      <p:sp>
        <p:nvSpPr>
          <p:cNvPr id="3" name="Title 2"/>
          <p:cNvSpPr>
            <a:spLocks noGrp="1"/>
          </p:cNvSpPr>
          <p:nvPr>
            <p:ph type="title"/>
          </p:nvPr>
        </p:nvSpPr>
        <p:spPr/>
        <p:txBody>
          <a:bodyPr/>
          <a:lstStyle/>
          <a:p>
            <a:r>
              <a:rPr lang="en-US" dirty="0" smtClean="0"/>
              <a:t>Hand Hygiene</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14</a:t>
            </a:fld>
            <a:endParaRPr lang="en-US" dirty="0"/>
          </a:p>
        </p:txBody>
      </p:sp>
    </p:spTree>
    <p:extLst>
      <p:ext uri="{BB962C8B-B14F-4D97-AF65-F5344CB8AC3E}">
        <p14:creationId xmlns:p14="http://schemas.microsoft.com/office/powerpoint/2010/main" val="1090506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Healthcare Associated Infections (Leapfrog)</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15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61644493"/>
              </p:ext>
            </p:extLst>
          </p:nvPr>
        </p:nvGraphicFramePr>
        <p:xfrm>
          <a:off x="1524001" y="1904999"/>
          <a:ext cx="8915398" cy="3276601"/>
        </p:xfrm>
        <a:graphic>
          <a:graphicData uri="http://schemas.openxmlformats.org/drawingml/2006/table">
            <a:tbl>
              <a:tblPr firstRow="1" firstCol="1" bandRow="1">
                <a:tableStyleId>{5C22544A-7EE6-4342-B048-85BDC9FD1C3A}</a:tableStyleId>
              </a:tblPr>
              <a:tblGrid>
                <a:gridCol w="2971164">
                  <a:extLst>
                    <a:ext uri="{9D8B030D-6E8A-4147-A177-3AD203B41FA5}">
                      <a16:colId xmlns:a16="http://schemas.microsoft.com/office/drawing/2014/main" val="346783717"/>
                    </a:ext>
                  </a:extLst>
                </a:gridCol>
                <a:gridCol w="2972117">
                  <a:extLst>
                    <a:ext uri="{9D8B030D-6E8A-4147-A177-3AD203B41FA5}">
                      <a16:colId xmlns:a16="http://schemas.microsoft.com/office/drawing/2014/main" val="1974047324"/>
                    </a:ext>
                  </a:extLst>
                </a:gridCol>
                <a:gridCol w="2972117">
                  <a:extLst>
                    <a:ext uri="{9D8B030D-6E8A-4147-A177-3AD203B41FA5}">
                      <a16:colId xmlns:a16="http://schemas.microsoft.com/office/drawing/2014/main" val="2661275339"/>
                    </a:ext>
                  </a:extLst>
                </a:gridCol>
              </a:tblGrid>
              <a:tr h="1328677">
                <a:tc>
                  <a:txBody>
                    <a:bodyPr/>
                    <a:lstStyle/>
                    <a:p>
                      <a:pPr marL="0" marR="0">
                        <a:lnSpc>
                          <a:spcPct val="107000"/>
                        </a:lnSpc>
                        <a:spcBef>
                          <a:spcPts val="0"/>
                        </a:spcBef>
                        <a:spcAft>
                          <a:spcPts val="0"/>
                        </a:spcAft>
                      </a:pPr>
                      <a:r>
                        <a:rPr lang="en-US" sz="1600">
                          <a:effectLst/>
                        </a:rPr>
                        <a:t>Healthcare Associated Infections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Regional Medical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Northport Medical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0831787"/>
                  </a:ext>
                </a:extLst>
              </a:tr>
              <a:tr h="649308">
                <a:tc>
                  <a:txBody>
                    <a:bodyPr/>
                    <a:lstStyle/>
                    <a:p>
                      <a:pPr marL="0" marR="0">
                        <a:lnSpc>
                          <a:spcPct val="107000"/>
                        </a:lnSpc>
                        <a:spcBef>
                          <a:spcPts val="0"/>
                        </a:spcBef>
                        <a:spcAft>
                          <a:spcPts val="0"/>
                        </a:spcAft>
                      </a:pPr>
                      <a:r>
                        <a:rPr lang="en-US" sz="1600">
                          <a:effectLst/>
                        </a:rPr>
                        <a:t>C. difficile Infection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CONSIDERABLE ACHIEVEMENT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ACHIEVED THE STANDARD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2002747"/>
                  </a:ext>
                </a:extLst>
              </a:tr>
              <a:tr h="649308">
                <a:tc>
                  <a:txBody>
                    <a:bodyPr/>
                    <a:lstStyle/>
                    <a:p>
                      <a:pPr marL="0" marR="0">
                        <a:lnSpc>
                          <a:spcPct val="107000"/>
                        </a:lnSpc>
                        <a:spcBef>
                          <a:spcPts val="0"/>
                        </a:spcBef>
                        <a:spcAft>
                          <a:spcPts val="0"/>
                        </a:spcAft>
                      </a:pPr>
                      <a:r>
                        <a:rPr lang="en-US" sz="1600">
                          <a:effectLst/>
                        </a:rPr>
                        <a:t>Infection of the Urinary Tract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ACHIEVED THE STANDARD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ACHIEVED THE STANDARD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5030139"/>
                  </a:ext>
                </a:extLst>
              </a:tr>
              <a:tr h="649308">
                <a:tc>
                  <a:txBody>
                    <a:bodyPr/>
                    <a:lstStyle/>
                    <a:p>
                      <a:pPr marL="0" marR="0">
                        <a:lnSpc>
                          <a:spcPct val="107000"/>
                        </a:lnSpc>
                        <a:spcBef>
                          <a:spcPts val="0"/>
                        </a:spcBef>
                        <a:spcAft>
                          <a:spcPts val="0"/>
                        </a:spcAft>
                      </a:pPr>
                      <a:r>
                        <a:rPr lang="en-US" sz="1600">
                          <a:effectLst/>
                        </a:rPr>
                        <a:t>MRSA Infection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SOME ACHIEVEMENT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ACHIEVED THE STANDARD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2766134"/>
                  </a:ext>
                </a:extLst>
              </a:tr>
            </a:tbl>
          </a:graphicData>
        </a:graphic>
      </p:graphicFrame>
    </p:spTree>
    <p:extLst>
      <p:ext uri="{BB962C8B-B14F-4D97-AF65-F5344CB8AC3E}">
        <p14:creationId xmlns:p14="http://schemas.microsoft.com/office/powerpoint/2010/main" val="2136112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1554962"/>
              </p:ext>
            </p:extLst>
          </p:nvPr>
        </p:nvGraphicFramePr>
        <p:xfrm>
          <a:off x="838200" y="1690687"/>
          <a:ext cx="10515600" cy="4123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p:txBody>
          <a:bodyPr>
            <a:normAutofit fontScale="90000"/>
          </a:bodyPr>
          <a:lstStyle/>
          <a:p>
            <a:r>
              <a:rPr lang="en-US" dirty="0" smtClean="0"/>
              <a:t>Why are nursing workforce safe practices important?</a:t>
            </a:r>
            <a:endParaRPr lang="en-US" dirty="0"/>
          </a:p>
        </p:txBody>
      </p:sp>
    </p:spTree>
    <p:extLst>
      <p:ext uri="{BB962C8B-B14F-4D97-AF65-F5344CB8AC3E}">
        <p14:creationId xmlns:p14="http://schemas.microsoft.com/office/powerpoint/2010/main" val="1245474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Preventing Patient Harm Safe Practices Nursing Workforce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7563654"/>
              </p:ext>
            </p:extLst>
          </p:nvPr>
        </p:nvGraphicFramePr>
        <p:xfrm>
          <a:off x="838200" y="1825625"/>
          <a:ext cx="10515600" cy="210578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288112991"/>
                    </a:ext>
                  </a:extLst>
                </a:gridCol>
                <a:gridCol w="3505200">
                  <a:extLst>
                    <a:ext uri="{9D8B030D-6E8A-4147-A177-3AD203B41FA5}">
                      <a16:colId xmlns:a16="http://schemas.microsoft.com/office/drawing/2014/main" val="2424414488"/>
                    </a:ext>
                  </a:extLst>
                </a:gridCol>
                <a:gridCol w="3505200">
                  <a:extLst>
                    <a:ext uri="{9D8B030D-6E8A-4147-A177-3AD203B41FA5}">
                      <a16:colId xmlns:a16="http://schemas.microsoft.com/office/drawing/2014/main" val="3555169550"/>
                    </a:ext>
                  </a:extLst>
                </a:gridCol>
              </a:tblGrid>
              <a:tr h="370840">
                <a:tc>
                  <a:txBody>
                    <a:bodyPr/>
                    <a:lstStyle/>
                    <a:p>
                      <a:r>
                        <a:rPr lang="en-US" dirty="0" smtClean="0"/>
                        <a:t>Nursing Workforce</a:t>
                      </a:r>
                      <a:endParaRPr lang="en-US" dirty="0"/>
                    </a:p>
                  </a:txBody>
                  <a:tcPr/>
                </a:tc>
                <a:tc>
                  <a:txBody>
                    <a:bodyPr/>
                    <a:lstStyle/>
                    <a:p>
                      <a:r>
                        <a:rPr lang="en-US" dirty="0" smtClean="0"/>
                        <a:t>RMC</a:t>
                      </a:r>
                      <a:endParaRPr lang="en-US" dirty="0"/>
                    </a:p>
                  </a:txBody>
                  <a:tcPr/>
                </a:tc>
                <a:tc>
                  <a:txBody>
                    <a:bodyPr/>
                    <a:lstStyle/>
                    <a:p>
                      <a:r>
                        <a:rPr lang="en-US" dirty="0" smtClean="0"/>
                        <a:t>NMC</a:t>
                      </a:r>
                      <a:endParaRPr lang="en-US" dirty="0"/>
                    </a:p>
                  </a:txBody>
                  <a:tcPr/>
                </a:tc>
                <a:extLst>
                  <a:ext uri="{0D108BD9-81ED-4DB2-BD59-A6C34878D82A}">
                    <a16:rowId xmlns:a16="http://schemas.microsoft.com/office/drawing/2014/main" val="3793209606"/>
                  </a:ext>
                </a:extLst>
              </a:tr>
              <a:tr h="37084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Nursing and Bedside Care for Patients (Total number of Nursing Hours per Patient Day)</a:t>
                      </a:r>
                    </a:p>
                  </a:txBody>
                  <a:tcPr marL="68580" marR="68580" marT="0" marB="0"/>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ACHIEVED THE STANDARD</a:t>
                      </a:r>
                    </a:p>
                  </a:txBody>
                  <a:tcPr marL="68580" marR="68580" marT="0" marB="0"/>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ACHIEVED THE STANDARD</a:t>
                      </a:r>
                    </a:p>
                  </a:txBody>
                  <a:tcPr marL="68580" marR="68580" marT="0" marB="0"/>
                </a:tc>
                <a:extLst>
                  <a:ext uri="{0D108BD9-81ED-4DB2-BD59-A6C34878D82A}">
                    <a16:rowId xmlns:a16="http://schemas.microsoft.com/office/drawing/2014/main" val="257838555"/>
                  </a:ext>
                </a:extLst>
              </a:tr>
              <a:tr h="37084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Nursing for Patients (Number of  Nursing Hours per Patient Day</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ACHIEVED THE STANDARD</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ACHIEVED THE STANDARD</a:t>
                      </a:r>
                    </a:p>
                  </a:txBody>
                  <a:tcPr marL="68580" marR="68580" marT="0" marB="0"/>
                </a:tc>
                <a:extLst>
                  <a:ext uri="{0D108BD9-81ED-4DB2-BD59-A6C34878D82A}">
                    <a16:rowId xmlns:a16="http://schemas.microsoft.com/office/drawing/2014/main" val="1604416030"/>
                  </a:ext>
                </a:extLst>
              </a:tr>
            </a:tbl>
          </a:graphicData>
        </a:graphic>
      </p:graphicFrame>
    </p:spTree>
    <p:extLst>
      <p:ext uri="{BB962C8B-B14F-4D97-AF65-F5344CB8AC3E}">
        <p14:creationId xmlns:p14="http://schemas.microsoft.com/office/powerpoint/2010/main" val="247297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020284893"/>
              </p:ext>
            </p:extLst>
          </p:nvPr>
        </p:nvGraphicFramePr>
        <p:xfrm>
          <a:off x="838200" y="1524000"/>
          <a:ext cx="10515600" cy="1600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288529728"/>
                    </a:ext>
                  </a:extLst>
                </a:gridCol>
                <a:gridCol w="3505200">
                  <a:extLst>
                    <a:ext uri="{9D8B030D-6E8A-4147-A177-3AD203B41FA5}">
                      <a16:colId xmlns:a16="http://schemas.microsoft.com/office/drawing/2014/main" val="2254367243"/>
                    </a:ext>
                  </a:extLst>
                </a:gridCol>
                <a:gridCol w="3505200">
                  <a:extLst>
                    <a:ext uri="{9D8B030D-6E8A-4147-A177-3AD203B41FA5}">
                      <a16:colId xmlns:a16="http://schemas.microsoft.com/office/drawing/2014/main" val="2306057595"/>
                    </a:ext>
                  </a:extLst>
                </a:gridCol>
              </a:tblGrid>
              <a:tr h="800100">
                <a:tc>
                  <a:txBody>
                    <a:bodyPr/>
                    <a:lstStyle/>
                    <a:p>
                      <a:pPr algn="ctr"/>
                      <a:r>
                        <a:rPr lang="en-US" dirty="0" smtClean="0"/>
                        <a:t>DCH Performance</a:t>
                      </a:r>
                      <a:endParaRPr lang="en-US" dirty="0"/>
                    </a:p>
                  </a:txBody>
                  <a:tcPr/>
                </a:tc>
                <a:tc>
                  <a:txBody>
                    <a:bodyPr/>
                    <a:lstStyle/>
                    <a:p>
                      <a:pPr algn="ctr"/>
                      <a:r>
                        <a:rPr lang="en-US" dirty="0" smtClean="0"/>
                        <a:t>National Rate</a:t>
                      </a:r>
                      <a:endParaRPr lang="en-US" dirty="0"/>
                    </a:p>
                  </a:txBody>
                  <a:tcPr/>
                </a:tc>
                <a:tc>
                  <a:txBody>
                    <a:bodyPr/>
                    <a:lstStyle/>
                    <a:p>
                      <a:pPr algn="ctr"/>
                      <a:r>
                        <a:rPr lang="en-US" dirty="0" smtClean="0"/>
                        <a:t>National Compare</a:t>
                      </a:r>
                      <a:endParaRPr lang="en-US" dirty="0"/>
                    </a:p>
                  </a:txBody>
                  <a:tcPr/>
                </a:tc>
                <a:extLst>
                  <a:ext uri="{0D108BD9-81ED-4DB2-BD59-A6C34878D82A}">
                    <a16:rowId xmlns:a16="http://schemas.microsoft.com/office/drawing/2014/main" val="459479936"/>
                  </a:ext>
                </a:extLst>
              </a:tr>
              <a:tr h="800100">
                <a:tc>
                  <a:txBody>
                    <a:bodyPr/>
                    <a:lstStyle/>
                    <a:p>
                      <a:pPr algn="ctr"/>
                      <a:r>
                        <a:rPr lang="en-US" dirty="0" smtClean="0"/>
                        <a:t>0.310</a:t>
                      </a:r>
                      <a:endParaRPr lang="en-US" dirty="0"/>
                    </a:p>
                  </a:txBody>
                  <a:tcPr/>
                </a:tc>
                <a:tc>
                  <a:txBody>
                    <a:bodyPr/>
                    <a:lstStyle/>
                    <a:p>
                      <a:pPr algn="ctr"/>
                      <a:r>
                        <a:rPr lang="en-US" dirty="0" smtClean="0"/>
                        <a:t>0.624</a:t>
                      </a:r>
                      <a:endParaRPr lang="en-US" dirty="0"/>
                    </a:p>
                  </a:txBody>
                  <a:tcPr/>
                </a:tc>
                <a:tc>
                  <a:txBody>
                    <a:bodyPr/>
                    <a:lstStyle/>
                    <a:p>
                      <a:pPr algn="ctr"/>
                      <a:r>
                        <a:rPr lang="en-US" dirty="0" smtClean="0"/>
                        <a:t>Better</a:t>
                      </a:r>
                      <a:endParaRPr lang="en-US" dirty="0"/>
                    </a:p>
                  </a:txBody>
                  <a:tcPr/>
                </a:tc>
                <a:extLst>
                  <a:ext uri="{0D108BD9-81ED-4DB2-BD59-A6C34878D82A}">
                    <a16:rowId xmlns:a16="http://schemas.microsoft.com/office/drawing/2014/main" val="565475508"/>
                  </a:ext>
                </a:extLst>
              </a:tr>
            </a:tbl>
          </a:graphicData>
        </a:graphic>
      </p:graphicFrame>
      <p:sp>
        <p:nvSpPr>
          <p:cNvPr id="3" name="Title 2"/>
          <p:cNvSpPr>
            <a:spLocks noGrp="1"/>
          </p:cNvSpPr>
          <p:nvPr>
            <p:ph type="title"/>
          </p:nvPr>
        </p:nvSpPr>
        <p:spPr/>
        <p:txBody>
          <a:bodyPr>
            <a:normAutofit fontScale="90000"/>
          </a:bodyPr>
          <a:lstStyle/>
          <a:p>
            <a:r>
              <a:rPr lang="en-US" dirty="0" smtClean="0"/>
              <a:t>Healthcare Associated Urinary Tract Infections (Hospital Compare)</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18</a:t>
            </a:fld>
            <a:endParaRPr lang="en-US" dirty="0"/>
          </a:p>
        </p:txBody>
      </p:sp>
    </p:spTree>
    <p:extLst>
      <p:ext uri="{BB962C8B-B14F-4D97-AF65-F5344CB8AC3E}">
        <p14:creationId xmlns:p14="http://schemas.microsoft.com/office/powerpoint/2010/main" val="3848806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safe medication practices important?</a:t>
            </a:r>
            <a:endParaRPr lang="en-US" dirty="0"/>
          </a:p>
        </p:txBody>
      </p:sp>
      <p:graphicFrame>
        <p:nvGraphicFramePr>
          <p:cNvPr id="4" name="Content Placeholder 3"/>
          <p:cNvGraphicFramePr>
            <a:graphicFrameLocks noGrp="1"/>
          </p:cNvGraphicFramePr>
          <p:nvPr>
            <p:ph idx="1"/>
          </p:nvPr>
        </p:nvGraphicFramePr>
        <p:xfrm>
          <a:off x="838200" y="1690687"/>
          <a:ext cx="10515600" cy="4123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495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Mission:  </a:t>
            </a:r>
            <a:r>
              <a:rPr lang="en-US" dirty="0" smtClean="0"/>
              <a:t>We </a:t>
            </a:r>
            <a:r>
              <a:rPr lang="en-US" dirty="0"/>
              <a:t>Serve to Improve the Health of Our Patients and Community</a:t>
            </a:r>
          </a:p>
          <a:p>
            <a:r>
              <a:rPr lang="en-US" b="1" dirty="0" smtClean="0"/>
              <a:t>Vision:  </a:t>
            </a:r>
            <a:r>
              <a:rPr lang="en-US" dirty="0" smtClean="0"/>
              <a:t>To </a:t>
            </a:r>
            <a:r>
              <a:rPr lang="en-US" dirty="0"/>
              <a:t>be the provider of choice in West Alabama by delivering excellent care</a:t>
            </a:r>
          </a:p>
          <a:p>
            <a:r>
              <a:rPr lang="en-US" b="1" dirty="0"/>
              <a:t>Care Values</a:t>
            </a:r>
          </a:p>
          <a:p>
            <a:pPr lvl="1"/>
            <a:r>
              <a:rPr lang="en-US" dirty="0"/>
              <a:t>We are Compassionate</a:t>
            </a:r>
          </a:p>
          <a:p>
            <a:pPr lvl="1"/>
            <a:r>
              <a:rPr lang="en-US" dirty="0"/>
              <a:t>We are Accountable</a:t>
            </a:r>
          </a:p>
          <a:p>
            <a:pPr lvl="1"/>
            <a:r>
              <a:rPr lang="en-US" dirty="0"/>
              <a:t>We are Respectful</a:t>
            </a:r>
          </a:p>
          <a:p>
            <a:pPr lvl="1"/>
            <a:r>
              <a:rPr lang="en-US" dirty="0"/>
              <a:t>We are Engaged</a:t>
            </a:r>
          </a:p>
          <a:p>
            <a:endParaRPr lang="en-US" dirty="0"/>
          </a:p>
        </p:txBody>
      </p:sp>
      <p:sp>
        <p:nvSpPr>
          <p:cNvPr id="3" name="Title 2"/>
          <p:cNvSpPr>
            <a:spLocks noGrp="1"/>
          </p:cNvSpPr>
          <p:nvPr>
            <p:ph type="title"/>
          </p:nvPr>
        </p:nvSpPr>
        <p:spPr/>
        <p:txBody>
          <a:bodyPr/>
          <a:lstStyle/>
          <a:p>
            <a:r>
              <a:rPr lang="en-US" dirty="0" smtClean="0"/>
              <a:t>DCH Mission, Vision and Values</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2</a:t>
            </a:fld>
            <a:endParaRPr lang="en-US" dirty="0"/>
          </a:p>
        </p:txBody>
      </p:sp>
    </p:spTree>
    <p:extLst>
      <p:ext uri="{BB962C8B-B14F-4D97-AF65-F5344CB8AC3E}">
        <p14:creationId xmlns:p14="http://schemas.microsoft.com/office/powerpoint/2010/main" val="3283698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Preventing Patient Harm Safe Practices (Leapfrog Highlights)</a:t>
            </a:r>
          </a:p>
        </p:txBody>
      </p:sp>
      <p:sp>
        <p:nvSpPr>
          <p:cNvPr id="4" name="Slide Number Placeholder 3"/>
          <p:cNvSpPr>
            <a:spLocks noGrp="1"/>
          </p:cNvSpPr>
          <p:nvPr>
            <p:ph type="sldNum" sz="quarter" idx="4"/>
          </p:nvPr>
        </p:nvSpPr>
        <p:spPr/>
        <p:txBody>
          <a:bodyPr/>
          <a:lstStyle/>
          <a:p>
            <a:fld id="{A8324844-772E-334C-AA38-7C62725AA923}" type="slidenum">
              <a:rPr lang="en-US" smtClean="0"/>
              <a:pPr/>
              <a:t>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95503795"/>
              </p:ext>
            </p:extLst>
          </p:nvPr>
        </p:nvGraphicFramePr>
        <p:xfrm>
          <a:off x="838200" y="1854518"/>
          <a:ext cx="10515600" cy="21996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408198037"/>
                    </a:ext>
                  </a:extLst>
                </a:gridCol>
                <a:gridCol w="3505200">
                  <a:extLst>
                    <a:ext uri="{9D8B030D-6E8A-4147-A177-3AD203B41FA5}">
                      <a16:colId xmlns:a16="http://schemas.microsoft.com/office/drawing/2014/main" val="2455803679"/>
                    </a:ext>
                  </a:extLst>
                </a:gridCol>
                <a:gridCol w="3505200">
                  <a:extLst>
                    <a:ext uri="{9D8B030D-6E8A-4147-A177-3AD203B41FA5}">
                      <a16:colId xmlns:a16="http://schemas.microsoft.com/office/drawing/2014/main" val="2461624158"/>
                    </a:ext>
                  </a:extLst>
                </a:gridCol>
              </a:tblGrid>
              <a:tr h="370840">
                <a:tc>
                  <a:txBody>
                    <a:bodyPr/>
                    <a:lstStyle/>
                    <a:p>
                      <a:r>
                        <a:rPr lang="en-US" dirty="0" smtClean="0"/>
                        <a:t>Nursing Workforce</a:t>
                      </a:r>
                      <a:endParaRPr lang="en-US" dirty="0"/>
                    </a:p>
                  </a:txBody>
                  <a:tcPr/>
                </a:tc>
                <a:tc>
                  <a:txBody>
                    <a:bodyPr/>
                    <a:lstStyle/>
                    <a:p>
                      <a:pPr algn="ctr"/>
                      <a:r>
                        <a:rPr lang="en-US" dirty="0" smtClean="0"/>
                        <a:t>RMC</a:t>
                      </a:r>
                      <a:endParaRPr lang="en-US" dirty="0"/>
                    </a:p>
                  </a:txBody>
                  <a:tcPr/>
                </a:tc>
                <a:tc>
                  <a:txBody>
                    <a:bodyPr/>
                    <a:lstStyle/>
                    <a:p>
                      <a:pPr algn="ctr"/>
                      <a:r>
                        <a:rPr lang="en-US" dirty="0" smtClean="0"/>
                        <a:t>NMC</a:t>
                      </a:r>
                      <a:endParaRPr lang="en-US" dirty="0"/>
                    </a:p>
                  </a:txBody>
                  <a:tcPr/>
                </a:tc>
                <a:extLst>
                  <a:ext uri="{0D108BD9-81ED-4DB2-BD59-A6C34878D82A}">
                    <a16:rowId xmlns:a16="http://schemas.microsoft.com/office/drawing/2014/main" val="3262909665"/>
                  </a:ext>
                </a:extLst>
              </a:tr>
              <a:tr h="370840">
                <a:tc>
                  <a:txBody>
                    <a:bodyPr/>
                    <a:lstStyle/>
                    <a:p>
                      <a:r>
                        <a:rPr lang="en-US" dirty="0" smtClean="0"/>
                        <a:t>Nursing and Bedside Care for Patients (Total</a:t>
                      </a:r>
                      <a:r>
                        <a:rPr lang="en-US" baseline="0" dirty="0" smtClean="0"/>
                        <a:t> number of nursing hours per patient day)</a:t>
                      </a:r>
                      <a:endParaRPr lang="en-US" dirty="0"/>
                    </a:p>
                  </a:txBody>
                  <a:tcPr/>
                </a:tc>
                <a:tc>
                  <a:txBody>
                    <a:bodyPr/>
                    <a:lstStyle/>
                    <a:p>
                      <a:r>
                        <a:rPr lang="en-US" dirty="0" smtClean="0"/>
                        <a:t>ACHIEVED THE STANDARD</a:t>
                      </a:r>
                      <a:endParaRPr lang="en-US" dirty="0"/>
                    </a:p>
                  </a:txBody>
                  <a:tcPr/>
                </a:tc>
                <a:tc>
                  <a:txBody>
                    <a:bodyPr/>
                    <a:lstStyle/>
                    <a:p>
                      <a:r>
                        <a:rPr lang="en-US" dirty="0" smtClean="0"/>
                        <a:t>ACHIEVED THE STANDARD</a:t>
                      </a:r>
                      <a:endParaRPr lang="en-US" dirty="0"/>
                    </a:p>
                  </a:txBody>
                  <a:tcPr/>
                </a:tc>
                <a:extLst>
                  <a:ext uri="{0D108BD9-81ED-4DB2-BD59-A6C34878D82A}">
                    <a16:rowId xmlns:a16="http://schemas.microsoft.com/office/drawing/2014/main" val="4016177504"/>
                  </a:ext>
                </a:extLst>
              </a:tr>
              <a:tr h="370840">
                <a:tc>
                  <a:txBody>
                    <a:bodyPr/>
                    <a:lstStyle/>
                    <a:p>
                      <a:r>
                        <a:rPr lang="en-US" dirty="0" smtClean="0"/>
                        <a:t>Nursing</a:t>
                      </a:r>
                      <a:r>
                        <a:rPr lang="en-US" baseline="0" dirty="0" smtClean="0"/>
                        <a:t> for Patients (Number of nursing (RN) hours per patient day</a:t>
                      </a:r>
                    </a:p>
                    <a:p>
                      <a:endParaRPr lang="en-US" dirty="0"/>
                    </a:p>
                  </a:txBody>
                  <a:tcPr/>
                </a:tc>
                <a:tc>
                  <a:txBody>
                    <a:bodyPr/>
                    <a:lstStyle/>
                    <a:p>
                      <a:r>
                        <a:rPr lang="en-US" dirty="0" smtClean="0"/>
                        <a:t>ACHIEVED THE STANDARD</a:t>
                      </a:r>
                      <a:endParaRPr lang="en-US" dirty="0"/>
                    </a:p>
                  </a:txBody>
                  <a:tcPr/>
                </a:tc>
                <a:tc>
                  <a:txBody>
                    <a:bodyPr/>
                    <a:lstStyle/>
                    <a:p>
                      <a:r>
                        <a:rPr lang="en-US" dirty="0" smtClean="0"/>
                        <a:t>ACHIEVED THE STANDARD</a:t>
                      </a:r>
                      <a:endParaRPr lang="en-US" dirty="0"/>
                    </a:p>
                  </a:txBody>
                  <a:tcPr/>
                </a:tc>
                <a:extLst>
                  <a:ext uri="{0D108BD9-81ED-4DB2-BD59-A6C34878D82A}">
                    <a16:rowId xmlns:a16="http://schemas.microsoft.com/office/drawing/2014/main" val="2759481768"/>
                  </a:ext>
                </a:extLst>
              </a:tr>
            </a:tbl>
          </a:graphicData>
        </a:graphic>
      </p:graphicFrame>
    </p:spTree>
    <p:extLst>
      <p:ext uri="{BB962C8B-B14F-4D97-AF65-F5344CB8AC3E}">
        <p14:creationId xmlns:p14="http://schemas.microsoft.com/office/powerpoint/2010/main" val="744265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79243512"/>
              </p:ext>
            </p:extLst>
          </p:nvPr>
        </p:nvGraphicFramePr>
        <p:xfrm>
          <a:off x="1219200" y="1295401"/>
          <a:ext cx="9144000" cy="2108203"/>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513311027"/>
                    </a:ext>
                  </a:extLst>
                </a:gridCol>
                <a:gridCol w="3047674">
                  <a:extLst>
                    <a:ext uri="{9D8B030D-6E8A-4147-A177-3AD203B41FA5}">
                      <a16:colId xmlns:a16="http://schemas.microsoft.com/office/drawing/2014/main" val="3976833526"/>
                    </a:ext>
                  </a:extLst>
                </a:gridCol>
                <a:gridCol w="3048326">
                  <a:extLst>
                    <a:ext uri="{9D8B030D-6E8A-4147-A177-3AD203B41FA5}">
                      <a16:colId xmlns:a16="http://schemas.microsoft.com/office/drawing/2014/main" val="3420544013"/>
                    </a:ext>
                  </a:extLst>
                </a:gridCol>
              </a:tblGrid>
              <a:tr h="467220">
                <a:tc>
                  <a:txBody>
                    <a:bodyPr/>
                    <a:lstStyle/>
                    <a:p>
                      <a:pPr marL="0" marR="0">
                        <a:lnSpc>
                          <a:spcPct val="107000"/>
                        </a:lnSpc>
                        <a:spcBef>
                          <a:spcPts val="0"/>
                        </a:spcBef>
                        <a:spcAft>
                          <a:spcPts val="0"/>
                        </a:spcAft>
                      </a:pPr>
                      <a:r>
                        <a:rPr lang="en-US" sz="1600" dirty="0">
                          <a:effectLst/>
                        </a:rPr>
                        <a:t>Medication Safety Measures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Regional Medical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Northport Medical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8092521"/>
                  </a:ext>
                </a:extLst>
              </a:tr>
              <a:tr h="501727">
                <a:tc>
                  <a:txBody>
                    <a:bodyPr/>
                    <a:lstStyle/>
                    <a:p>
                      <a:pPr marL="0" marR="0">
                        <a:lnSpc>
                          <a:spcPct val="107000"/>
                        </a:lnSpc>
                        <a:spcBef>
                          <a:spcPts val="0"/>
                        </a:spcBef>
                        <a:spcAft>
                          <a:spcPts val="0"/>
                        </a:spcAft>
                      </a:pPr>
                      <a:r>
                        <a:rPr lang="en-US" sz="1600" dirty="0">
                          <a:effectLst/>
                        </a:rPr>
                        <a:t>Safety Medication </a:t>
                      </a:r>
                      <a:r>
                        <a:rPr lang="en-US" sz="1600" dirty="0" smtClean="0">
                          <a:effectLst/>
                        </a:rPr>
                        <a:t>Ordering Computerized</a:t>
                      </a:r>
                      <a:r>
                        <a:rPr lang="en-US" sz="1600" baseline="0" dirty="0" smtClean="0">
                          <a:effectLst/>
                        </a:rPr>
                        <a:t> Prescribing Order Entry </a:t>
                      </a:r>
                      <a:r>
                        <a:rPr lang="en-US" sz="1600" dirty="0" smtClean="0">
                          <a:effectLst/>
                        </a:rPr>
                        <a:t>(CPOE)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ACHIEVED THE STANDARD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ACHIEVED THE STANDARD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9352682"/>
                  </a:ext>
                </a:extLst>
              </a:tr>
              <a:tr h="858218">
                <a:tc>
                  <a:txBody>
                    <a:bodyPr/>
                    <a:lstStyle/>
                    <a:p>
                      <a:pPr marL="0" marR="0">
                        <a:lnSpc>
                          <a:spcPct val="107000"/>
                        </a:lnSpc>
                        <a:spcBef>
                          <a:spcPts val="0"/>
                        </a:spcBef>
                        <a:spcAft>
                          <a:spcPts val="0"/>
                        </a:spcAft>
                      </a:pPr>
                      <a:r>
                        <a:rPr lang="en-US" sz="1600" dirty="0">
                          <a:effectLst/>
                        </a:rPr>
                        <a:t>Safe Medication </a:t>
                      </a:r>
                      <a:r>
                        <a:rPr lang="en-US" sz="1600" dirty="0" smtClean="0">
                          <a:effectLst/>
                        </a:rPr>
                        <a:t>Administration Barcode Medication Administration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ACHIEVED THE STANDARD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ACHIEVED THE STANDARD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9082073"/>
                  </a:ext>
                </a:extLst>
              </a:tr>
            </a:tbl>
          </a:graphicData>
        </a:graphic>
      </p:graphicFrame>
      <p:sp>
        <p:nvSpPr>
          <p:cNvPr id="3" name="Title 2"/>
          <p:cNvSpPr>
            <a:spLocks noGrp="1"/>
          </p:cNvSpPr>
          <p:nvPr>
            <p:ph type="title"/>
          </p:nvPr>
        </p:nvSpPr>
        <p:spPr/>
        <p:txBody>
          <a:bodyPr>
            <a:normAutofit fontScale="90000"/>
          </a:bodyPr>
          <a:lstStyle/>
          <a:p>
            <a:r>
              <a:rPr lang="en-US" dirty="0" smtClean="0"/>
              <a:t>Medication Safety Practices (Leapfrog Highlights)</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21</a:t>
            </a:fld>
            <a:endParaRPr lang="en-US" dirty="0"/>
          </a:p>
        </p:txBody>
      </p:sp>
      <p:sp>
        <p:nvSpPr>
          <p:cNvPr id="6" name="TextBox 5"/>
          <p:cNvSpPr txBox="1"/>
          <p:nvPr/>
        </p:nvSpPr>
        <p:spPr>
          <a:xfrm>
            <a:off x="2084203" y="3733800"/>
            <a:ext cx="7413993" cy="2031325"/>
          </a:xfrm>
          <a:prstGeom prst="rect">
            <a:avLst/>
          </a:prstGeom>
          <a:noFill/>
        </p:spPr>
        <p:txBody>
          <a:bodyPr wrap="square" rtlCol="0">
            <a:spAutoFit/>
          </a:bodyPr>
          <a:lstStyle/>
          <a:p>
            <a:r>
              <a:rPr lang="en-US" dirty="0" smtClean="0"/>
              <a:t>DCH consistently achieves greater than 85% compliance with CPOE.  Our EMR EXPANSE provides are prescribers and pharmacists with effective decision support for prescribing.</a:t>
            </a:r>
          </a:p>
          <a:p>
            <a:endParaRPr lang="en-US" dirty="0"/>
          </a:p>
          <a:p>
            <a:r>
              <a:rPr lang="en-US" dirty="0" smtClean="0"/>
              <a:t>DCH Barcode Scanning ensures the right patient, right medication, right dose and the right time.  DCH has barcode scanning in our clinical locations and achieves greater than 95%.</a:t>
            </a:r>
          </a:p>
        </p:txBody>
      </p:sp>
    </p:spTree>
    <p:extLst>
      <p:ext uri="{BB962C8B-B14F-4D97-AF65-F5344CB8AC3E}">
        <p14:creationId xmlns:p14="http://schemas.microsoft.com/office/powerpoint/2010/main" val="4222850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69089"/>
            <a:ext cx="10515600" cy="1060256"/>
          </a:xfrm>
        </p:spPr>
        <p:txBody>
          <a:bodyPr/>
          <a:lstStyle/>
          <a:p>
            <a:r>
              <a:rPr lang="en-US" dirty="0" smtClean="0"/>
              <a:t>Leapfrog Spring 2024 (RMC/NMC)</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22</a:t>
            </a:fld>
            <a:endParaRPr lang="en-US" dirty="0"/>
          </a:p>
        </p:txBody>
      </p:sp>
      <p:pic>
        <p:nvPicPr>
          <p:cNvPr id="7" name="Content Placeholder 6"/>
          <p:cNvPicPr>
            <a:picLocks noGrp="1" noChangeAspect="1"/>
          </p:cNvPicPr>
          <p:nvPr>
            <p:ph idx="1"/>
          </p:nvPr>
        </p:nvPicPr>
        <p:blipFill>
          <a:blip r:embed="rId2"/>
          <a:stretch>
            <a:fillRect/>
          </a:stretch>
        </p:blipFill>
        <p:spPr>
          <a:xfrm>
            <a:off x="2286000" y="1600200"/>
            <a:ext cx="1905000" cy="1828800"/>
          </a:xfrm>
          <a:prstGeom prst="rect">
            <a:avLst/>
          </a:prstGeom>
        </p:spPr>
      </p:pic>
      <p:pic>
        <p:nvPicPr>
          <p:cNvPr id="6" name="Content Placeholder 6"/>
          <p:cNvPicPr>
            <a:picLocks noChangeAspect="1"/>
          </p:cNvPicPr>
          <p:nvPr/>
        </p:nvPicPr>
        <p:blipFill>
          <a:blip r:embed="rId2"/>
          <a:stretch>
            <a:fillRect/>
          </a:stretch>
        </p:blipFill>
        <p:spPr>
          <a:xfrm>
            <a:off x="8382000" y="1600200"/>
            <a:ext cx="1905000" cy="1828800"/>
          </a:xfrm>
          <a:prstGeom prst="rect">
            <a:avLst/>
          </a:prstGeom>
        </p:spPr>
      </p:pic>
      <p:sp>
        <p:nvSpPr>
          <p:cNvPr id="2" name="TextBox 1"/>
          <p:cNvSpPr txBox="1"/>
          <p:nvPr/>
        </p:nvSpPr>
        <p:spPr>
          <a:xfrm>
            <a:off x="2798699" y="1269382"/>
            <a:ext cx="630301" cy="369332"/>
          </a:xfrm>
          <a:prstGeom prst="rect">
            <a:avLst/>
          </a:prstGeom>
          <a:noFill/>
          <a:ln>
            <a:solidFill>
              <a:schemeClr val="accent1"/>
            </a:solidFill>
          </a:ln>
        </p:spPr>
        <p:txBody>
          <a:bodyPr wrap="none" rtlCol="0">
            <a:spAutoFit/>
          </a:bodyPr>
          <a:lstStyle/>
          <a:p>
            <a:r>
              <a:rPr lang="en-US" dirty="0" smtClean="0"/>
              <a:t>RMC</a:t>
            </a:r>
            <a:endParaRPr lang="en-US" dirty="0"/>
          </a:p>
        </p:txBody>
      </p:sp>
      <p:sp>
        <p:nvSpPr>
          <p:cNvPr id="9" name="TextBox 8"/>
          <p:cNvSpPr txBox="1"/>
          <p:nvPr/>
        </p:nvSpPr>
        <p:spPr>
          <a:xfrm>
            <a:off x="9019349" y="1225660"/>
            <a:ext cx="654346" cy="369332"/>
          </a:xfrm>
          <a:prstGeom prst="rect">
            <a:avLst/>
          </a:prstGeom>
          <a:noFill/>
          <a:ln>
            <a:solidFill>
              <a:schemeClr val="accent1"/>
            </a:solidFill>
          </a:ln>
        </p:spPr>
        <p:txBody>
          <a:bodyPr wrap="none" rtlCol="0">
            <a:spAutoFit/>
          </a:bodyPr>
          <a:lstStyle/>
          <a:p>
            <a:r>
              <a:rPr lang="en-US" dirty="0"/>
              <a:t>N</a:t>
            </a:r>
            <a:r>
              <a:rPr lang="en-US" dirty="0" smtClean="0"/>
              <a:t>MC</a:t>
            </a:r>
            <a:endParaRPr lang="en-US" dirty="0"/>
          </a:p>
        </p:txBody>
      </p:sp>
    </p:spTree>
    <p:extLst>
      <p:ext uri="{BB962C8B-B14F-4D97-AF65-F5344CB8AC3E}">
        <p14:creationId xmlns:p14="http://schemas.microsoft.com/office/powerpoint/2010/main" val="3432158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37067561"/>
              </p:ext>
            </p:extLst>
          </p:nvPr>
        </p:nvGraphicFramePr>
        <p:xfrm>
          <a:off x="838200" y="1524000"/>
          <a:ext cx="10515600" cy="38455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815540465"/>
                    </a:ext>
                  </a:extLst>
                </a:gridCol>
                <a:gridCol w="2628900">
                  <a:extLst>
                    <a:ext uri="{9D8B030D-6E8A-4147-A177-3AD203B41FA5}">
                      <a16:colId xmlns:a16="http://schemas.microsoft.com/office/drawing/2014/main" val="2266118409"/>
                    </a:ext>
                  </a:extLst>
                </a:gridCol>
                <a:gridCol w="2628900">
                  <a:extLst>
                    <a:ext uri="{9D8B030D-6E8A-4147-A177-3AD203B41FA5}">
                      <a16:colId xmlns:a16="http://schemas.microsoft.com/office/drawing/2014/main" val="1035655640"/>
                    </a:ext>
                  </a:extLst>
                </a:gridCol>
                <a:gridCol w="2628900">
                  <a:extLst>
                    <a:ext uri="{9D8B030D-6E8A-4147-A177-3AD203B41FA5}">
                      <a16:colId xmlns:a16="http://schemas.microsoft.com/office/drawing/2014/main" val="576118532"/>
                    </a:ext>
                  </a:extLst>
                </a:gridCol>
              </a:tblGrid>
              <a:tr h="370840">
                <a:tc>
                  <a:txBody>
                    <a:bodyPr/>
                    <a:lstStyle/>
                    <a:p>
                      <a:r>
                        <a:rPr lang="en-US" dirty="0" smtClean="0"/>
                        <a:t>Measure</a:t>
                      </a:r>
                      <a:endParaRPr lang="en-US" dirty="0"/>
                    </a:p>
                  </a:txBody>
                  <a:tcPr/>
                </a:tc>
                <a:tc>
                  <a:txBody>
                    <a:bodyPr/>
                    <a:lstStyle/>
                    <a:p>
                      <a:r>
                        <a:rPr lang="en-US" dirty="0" smtClean="0"/>
                        <a:t>DCH</a:t>
                      </a:r>
                      <a:endParaRPr lang="en-US" dirty="0"/>
                    </a:p>
                  </a:txBody>
                  <a:tcPr/>
                </a:tc>
                <a:tc>
                  <a:txBody>
                    <a:bodyPr/>
                    <a:lstStyle/>
                    <a:p>
                      <a:r>
                        <a:rPr lang="en-US" dirty="0" smtClean="0"/>
                        <a:t>National Rate</a:t>
                      </a:r>
                      <a:endParaRPr lang="en-US" dirty="0"/>
                    </a:p>
                  </a:txBody>
                  <a:tcPr/>
                </a:tc>
                <a:tc>
                  <a:txBody>
                    <a:bodyPr/>
                    <a:lstStyle/>
                    <a:p>
                      <a:r>
                        <a:rPr lang="en-US" dirty="0" smtClean="0"/>
                        <a:t>National Compare</a:t>
                      </a:r>
                      <a:endParaRPr lang="en-US" dirty="0"/>
                    </a:p>
                  </a:txBody>
                  <a:tcPr/>
                </a:tc>
                <a:extLst>
                  <a:ext uri="{0D108BD9-81ED-4DB2-BD59-A6C34878D82A}">
                    <a16:rowId xmlns:a16="http://schemas.microsoft.com/office/drawing/2014/main" val="4119155661"/>
                  </a:ext>
                </a:extLst>
              </a:tr>
              <a:tr h="370840">
                <a:tc>
                  <a:txBody>
                    <a:bodyPr/>
                    <a:lstStyle/>
                    <a:p>
                      <a:r>
                        <a:rPr lang="en-US" dirty="0" smtClean="0"/>
                        <a:t>PSI 90 (Composite</a:t>
                      </a:r>
                      <a:r>
                        <a:rPr lang="en-US" baseline="0" dirty="0" smtClean="0"/>
                        <a:t> measure for 10 patient safety metrics)</a:t>
                      </a:r>
                      <a:endParaRPr lang="en-US" dirty="0"/>
                    </a:p>
                  </a:txBody>
                  <a:tcPr/>
                </a:tc>
                <a:tc>
                  <a:txBody>
                    <a:bodyPr/>
                    <a:lstStyle/>
                    <a:p>
                      <a:pPr algn="ctr"/>
                      <a:r>
                        <a:rPr lang="en-US" dirty="0" smtClean="0"/>
                        <a:t>0.95</a:t>
                      </a:r>
                      <a:endParaRPr lang="en-US" dirty="0"/>
                    </a:p>
                  </a:txBody>
                  <a:tcPr/>
                </a:tc>
                <a:tc>
                  <a:txBody>
                    <a:bodyPr/>
                    <a:lstStyle/>
                    <a:p>
                      <a:pPr algn="ctr"/>
                      <a:r>
                        <a:rPr lang="en-US" dirty="0" smtClean="0"/>
                        <a:t>1.0</a:t>
                      </a:r>
                      <a:endParaRPr lang="en-US" dirty="0"/>
                    </a:p>
                  </a:txBody>
                  <a:tcPr/>
                </a:tc>
                <a:tc>
                  <a:txBody>
                    <a:bodyPr/>
                    <a:lstStyle/>
                    <a:p>
                      <a:pPr algn="ctr"/>
                      <a:r>
                        <a:rPr lang="en-US" dirty="0" smtClean="0"/>
                        <a:t>Same</a:t>
                      </a:r>
                      <a:endParaRPr lang="en-US" dirty="0"/>
                    </a:p>
                  </a:txBody>
                  <a:tcPr/>
                </a:tc>
                <a:extLst>
                  <a:ext uri="{0D108BD9-81ED-4DB2-BD59-A6C34878D82A}">
                    <a16:rowId xmlns:a16="http://schemas.microsoft.com/office/drawing/2014/main" val="3456194273"/>
                  </a:ext>
                </a:extLst>
              </a:tr>
              <a:tr h="370840">
                <a:tc>
                  <a:txBody>
                    <a:bodyPr/>
                    <a:lstStyle/>
                    <a:p>
                      <a:r>
                        <a:rPr lang="en-US" dirty="0" smtClean="0"/>
                        <a:t>Colon Surgery Surgical Site Infection</a:t>
                      </a:r>
                      <a:endParaRPr lang="en-US" dirty="0"/>
                    </a:p>
                  </a:txBody>
                  <a:tcPr/>
                </a:tc>
                <a:tc>
                  <a:txBody>
                    <a:bodyPr/>
                    <a:lstStyle/>
                    <a:p>
                      <a:pPr algn="ctr"/>
                      <a:r>
                        <a:rPr lang="en-US" dirty="0" smtClean="0"/>
                        <a:t>0.734</a:t>
                      </a:r>
                      <a:endParaRPr lang="en-US" dirty="0"/>
                    </a:p>
                  </a:txBody>
                  <a:tcPr/>
                </a:tc>
                <a:tc>
                  <a:txBody>
                    <a:bodyPr/>
                    <a:lstStyle/>
                    <a:p>
                      <a:pPr algn="ctr"/>
                      <a:r>
                        <a:rPr lang="en-US" dirty="0" smtClean="0"/>
                        <a:t>0.884</a:t>
                      </a:r>
                      <a:endParaRPr lang="en-US" dirty="0"/>
                    </a:p>
                  </a:txBody>
                  <a:tcPr/>
                </a:tc>
                <a:tc>
                  <a:txBody>
                    <a:bodyPr/>
                    <a:lstStyle/>
                    <a:p>
                      <a:pPr algn="ctr"/>
                      <a:r>
                        <a:rPr lang="en-US" dirty="0" smtClean="0"/>
                        <a:t>Same</a:t>
                      </a:r>
                      <a:endParaRPr lang="en-US" dirty="0"/>
                    </a:p>
                  </a:txBody>
                  <a:tcPr/>
                </a:tc>
                <a:extLst>
                  <a:ext uri="{0D108BD9-81ED-4DB2-BD59-A6C34878D82A}">
                    <a16:rowId xmlns:a16="http://schemas.microsoft.com/office/drawing/2014/main" val="3413454491"/>
                  </a:ext>
                </a:extLst>
              </a:tr>
              <a:tr h="370840">
                <a:tc>
                  <a:txBody>
                    <a:bodyPr/>
                    <a:lstStyle/>
                    <a:p>
                      <a:r>
                        <a:rPr lang="en-US" dirty="0" smtClean="0"/>
                        <a:t>Hysterectomy Surgical</a:t>
                      </a:r>
                      <a:r>
                        <a:rPr lang="en-US" baseline="0" dirty="0" smtClean="0"/>
                        <a:t> Site Infection</a:t>
                      </a:r>
                      <a:endParaRPr lang="en-US" dirty="0"/>
                    </a:p>
                  </a:txBody>
                  <a:tcPr/>
                </a:tc>
                <a:tc>
                  <a:txBody>
                    <a:bodyPr/>
                    <a:lstStyle/>
                    <a:p>
                      <a:pPr algn="ctr"/>
                      <a:r>
                        <a:rPr lang="en-US" dirty="0" smtClean="0"/>
                        <a:t>0.535</a:t>
                      </a:r>
                      <a:endParaRPr lang="en-US" dirty="0"/>
                    </a:p>
                  </a:txBody>
                  <a:tcPr/>
                </a:tc>
                <a:tc>
                  <a:txBody>
                    <a:bodyPr/>
                    <a:lstStyle/>
                    <a:p>
                      <a:pPr algn="ctr"/>
                      <a:r>
                        <a:rPr lang="en-US" dirty="0" smtClean="0"/>
                        <a:t>0.959</a:t>
                      </a:r>
                      <a:endParaRPr lang="en-US" dirty="0"/>
                    </a:p>
                  </a:txBody>
                  <a:tcPr/>
                </a:tc>
                <a:tc>
                  <a:txBody>
                    <a:bodyPr/>
                    <a:lstStyle/>
                    <a:p>
                      <a:pPr algn="ctr"/>
                      <a:r>
                        <a:rPr lang="en-US" dirty="0" smtClean="0"/>
                        <a:t>Same</a:t>
                      </a:r>
                      <a:endParaRPr lang="en-US" dirty="0"/>
                    </a:p>
                  </a:txBody>
                  <a:tcPr/>
                </a:tc>
                <a:extLst>
                  <a:ext uri="{0D108BD9-81ED-4DB2-BD59-A6C34878D82A}">
                    <a16:rowId xmlns:a16="http://schemas.microsoft.com/office/drawing/2014/main" val="645731407"/>
                  </a:ext>
                </a:extLst>
              </a:tr>
              <a:tr h="370840">
                <a:tc>
                  <a:txBody>
                    <a:bodyPr/>
                    <a:lstStyle/>
                    <a:p>
                      <a:r>
                        <a:rPr lang="en-US" dirty="0" smtClean="0"/>
                        <a:t>Complications Hip-Knee Surgery</a:t>
                      </a:r>
                      <a:endParaRPr lang="en-US" dirty="0"/>
                    </a:p>
                  </a:txBody>
                  <a:tcPr/>
                </a:tc>
                <a:tc>
                  <a:txBody>
                    <a:bodyPr/>
                    <a:lstStyle/>
                    <a:p>
                      <a:pPr algn="ctr"/>
                      <a:r>
                        <a:rPr lang="en-US" dirty="0" smtClean="0"/>
                        <a:t>3.2</a:t>
                      </a:r>
                      <a:endParaRPr lang="en-US" dirty="0"/>
                    </a:p>
                  </a:txBody>
                  <a:tcPr/>
                </a:tc>
                <a:tc>
                  <a:txBody>
                    <a:bodyPr/>
                    <a:lstStyle/>
                    <a:p>
                      <a:pPr algn="ctr"/>
                      <a:r>
                        <a:rPr lang="en-US" dirty="0" smtClean="0"/>
                        <a:t>3.2</a:t>
                      </a:r>
                      <a:endParaRPr lang="en-US" dirty="0"/>
                    </a:p>
                  </a:txBody>
                  <a:tcPr/>
                </a:tc>
                <a:tc>
                  <a:txBody>
                    <a:bodyPr/>
                    <a:lstStyle/>
                    <a:p>
                      <a:pPr algn="ctr"/>
                      <a:r>
                        <a:rPr lang="en-US" dirty="0" smtClean="0"/>
                        <a:t>Same</a:t>
                      </a:r>
                      <a:endParaRPr lang="en-US" dirty="0"/>
                    </a:p>
                  </a:txBody>
                  <a:tcPr/>
                </a:tc>
                <a:extLst>
                  <a:ext uri="{0D108BD9-81ED-4DB2-BD59-A6C34878D82A}">
                    <a16:rowId xmlns:a16="http://schemas.microsoft.com/office/drawing/2014/main" val="2052877943"/>
                  </a:ext>
                </a:extLst>
              </a:tr>
              <a:tr h="370840">
                <a:tc>
                  <a:txBody>
                    <a:bodyPr/>
                    <a:lstStyle/>
                    <a:p>
                      <a:r>
                        <a:rPr lang="en-US" dirty="0" smtClean="0"/>
                        <a:t>Readmission-30 Day</a:t>
                      </a:r>
                      <a:r>
                        <a:rPr lang="en-US" baseline="0" dirty="0" smtClean="0"/>
                        <a:t> All Cause Unplanned</a:t>
                      </a:r>
                      <a:endParaRPr lang="en-US" dirty="0"/>
                    </a:p>
                  </a:txBody>
                  <a:tcPr/>
                </a:tc>
                <a:tc>
                  <a:txBody>
                    <a:bodyPr/>
                    <a:lstStyle/>
                    <a:p>
                      <a:pPr algn="ctr"/>
                      <a:r>
                        <a:rPr lang="en-US" dirty="0" smtClean="0"/>
                        <a:t>14</a:t>
                      </a:r>
                      <a:endParaRPr lang="en-US" dirty="0"/>
                    </a:p>
                  </a:txBody>
                  <a:tcPr/>
                </a:tc>
                <a:tc>
                  <a:txBody>
                    <a:bodyPr/>
                    <a:lstStyle/>
                    <a:p>
                      <a:pPr algn="ctr"/>
                      <a:r>
                        <a:rPr lang="en-US" dirty="0" smtClean="0"/>
                        <a:t>14.6</a:t>
                      </a:r>
                      <a:endParaRPr lang="en-US" dirty="0"/>
                    </a:p>
                  </a:txBody>
                  <a:tcPr/>
                </a:tc>
                <a:tc>
                  <a:txBody>
                    <a:bodyPr/>
                    <a:lstStyle/>
                    <a:p>
                      <a:pPr algn="ctr"/>
                      <a:r>
                        <a:rPr lang="en-US" dirty="0" smtClean="0"/>
                        <a:t>Same</a:t>
                      </a:r>
                      <a:endParaRPr lang="en-US" dirty="0"/>
                    </a:p>
                  </a:txBody>
                  <a:tcPr/>
                </a:tc>
                <a:extLst>
                  <a:ext uri="{0D108BD9-81ED-4DB2-BD59-A6C34878D82A}">
                    <a16:rowId xmlns:a16="http://schemas.microsoft.com/office/drawing/2014/main" val="3568625738"/>
                  </a:ext>
                </a:extLst>
              </a:tr>
            </a:tbl>
          </a:graphicData>
        </a:graphic>
      </p:graphicFrame>
      <p:sp>
        <p:nvSpPr>
          <p:cNvPr id="3" name="Title 2"/>
          <p:cNvSpPr>
            <a:spLocks noGrp="1"/>
          </p:cNvSpPr>
          <p:nvPr>
            <p:ph type="title"/>
          </p:nvPr>
        </p:nvSpPr>
        <p:spPr/>
        <p:txBody>
          <a:bodyPr/>
          <a:lstStyle/>
          <a:p>
            <a:r>
              <a:rPr lang="en-US" dirty="0" smtClean="0"/>
              <a:t>Hospital Compare Highlights (Lower is better)</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23</a:t>
            </a:fld>
            <a:endParaRPr lang="en-US" dirty="0"/>
          </a:p>
        </p:txBody>
      </p:sp>
    </p:spTree>
    <p:extLst>
      <p:ext uri="{BB962C8B-B14F-4D97-AF65-F5344CB8AC3E}">
        <p14:creationId xmlns:p14="http://schemas.microsoft.com/office/powerpoint/2010/main" val="69227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Continuously </a:t>
            </a:r>
            <a:r>
              <a:rPr lang="en-US" dirty="0" smtClean="0"/>
              <a:t>improve </a:t>
            </a:r>
            <a:r>
              <a:rPr lang="en-US" dirty="0"/>
              <a:t>and </a:t>
            </a:r>
            <a:r>
              <a:rPr lang="en-US" dirty="0" smtClean="0"/>
              <a:t>inspire </a:t>
            </a:r>
            <a:r>
              <a:rPr lang="en-US" dirty="0"/>
              <a:t>healthcare excellence for all people by promoting a just culture and utilizing evidence-based tools and resources to implement the best standards of care, all in pursuit of Zero Patient Harm</a:t>
            </a:r>
            <a:r>
              <a:rPr lang="en-US" dirty="0" smtClean="0"/>
              <a:t>.</a:t>
            </a:r>
          </a:p>
          <a:p>
            <a:pPr lvl="1"/>
            <a:r>
              <a:rPr lang="en-US" dirty="0" smtClean="0"/>
              <a:t>Strategic Goal:  To achieve top quartile performance in quality and patient safety measures</a:t>
            </a:r>
            <a:endParaRPr lang="en-US" dirty="0"/>
          </a:p>
        </p:txBody>
      </p:sp>
      <p:sp>
        <p:nvSpPr>
          <p:cNvPr id="3" name="Title 2"/>
          <p:cNvSpPr>
            <a:spLocks noGrp="1"/>
          </p:cNvSpPr>
          <p:nvPr>
            <p:ph type="title"/>
          </p:nvPr>
        </p:nvSpPr>
        <p:spPr/>
        <p:txBody>
          <a:bodyPr/>
          <a:lstStyle/>
          <a:p>
            <a:r>
              <a:rPr lang="en-US" dirty="0" smtClean="0"/>
              <a:t>DCH Patient Safety Ultimate Goal	</a:t>
            </a:r>
            <a:endParaRPr lang="en-US" dirty="0"/>
          </a:p>
        </p:txBody>
      </p:sp>
    </p:spTree>
    <p:extLst>
      <p:ext uri="{BB962C8B-B14F-4D97-AF65-F5344CB8AC3E}">
        <p14:creationId xmlns:p14="http://schemas.microsoft.com/office/powerpoint/2010/main" val="2330941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Our Patient Safety Focus</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4</a:t>
            </a:fld>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384425025"/>
              </p:ext>
            </p:extLst>
          </p:nvPr>
        </p:nvGraphicFramePr>
        <p:xfrm>
          <a:off x="838200" y="1524000"/>
          <a:ext cx="10515600" cy="421132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1920731538"/>
                    </a:ext>
                  </a:extLst>
                </a:gridCol>
                <a:gridCol w="8153400">
                  <a:extLst>
                    <a:ext uri="{9D8B030D-6E8A-4147-A177-3AD203B41FA5}">
                      <a16:colId xmlns:a16="http://schemas.microsoft.com/office/drawing/2014/main" val="3226377022"/>
                    </a:ext>
                  </a:extLst>
                </a:gridCol>
              </a:tblGrid>
              <a:tr h="370840">
                <a:tc>
                  <a:txBody>
                    <a:bodyPr/>
                    <a:lstStyle/>
                    <a:p>
                      <a:r>
                        <a:rPr lang="en-US" dirty="0" smtClean="0"/>
                        <a:t>Care</a:t>
                      </a:r>
                      <a:r>
                        <a:rPr lang="en-US" baseline="0" dirty="0" smtClean="0"/>
                        <a:t> Focus</a:t>
                      </a:r>
                      <a:endParaRPr lang="en-US" dirty="0"/>
                    </a:p>
                  </a:txBody>
                  <a:tcPr/>
                </a:tc>
                <a:tc>
                  <a:txBody>
                    <a:bodyPr/>
                    <a:lstStyle/>
                    <a:p>
                      <a:pPr algn="ctr"/>
                      <a:endParaRPr lang="en-US" dirty="0"/>
                    </a:p>
                  </a:txBody>
                  <a:tcPr/>
                </a:tc>
                <a:extLst>
                  <a:ext uri="{0D108BD9-81ED-4DB2-BD59-A6C34878D82A}">
                    <a16:rowId xmlns:a16="http://schemas.microsoft.com/office/drawing/2014/main" val="3648031890"/>
                  </a:ext>
                </a:extLst>
              </a:tr>
              <a:tr h="370840">
                <a:tc>
                  <a:txBody>
                    <a:bodyPr/>
                    <a:lstStyle/>
                    <a:p>
                      <a:r>
                        <a:rPr lang="en-US" dirty="0" smtClean="0"/>
                        <a:t>Safe Care</a:t>
                      </a:r>
                      <a:endParaRPr lang="en-US" dirty="0"/>
                    </a:p>
                  </a:txBody>
                  <a:tcPr/>
                </a:tc>
                <a:tc>
                  <a:txBody>
                    <a:bodyPr/>
                    <a:lstStyle/>
                    <a:p>
                      <a:r>
                        <a:rPr lang="en-US" dirty="0" smtClean="0"/>
                        <a:t>Avoiding injuries to patients</a:t>
                      </a:r>
                    </a:p>
                    <a:p>
                      <a:endParaRPr lang="en-US" dirty="0"/>
                    </a:p>
                  </a:txBody>
                  <a:tcPr/>
                </a:tc>
                <a:extLst>
                  <a:ext uri="{0D108BD9-81ED-4DB2-BD59-A6C34878D82A}">
                    <a16:rowId xmlns:a16="http://schemas.microsoft.com/office/drawing/2014/main" val="2420087714"/>
                  </a:ext>
                </a:extLst>
              </a:tr>
              <a:tr h="370840">
                <a:tc>
                  <a:txBody>
                    <a:bodyPr/>
                    <a:lstStyle/>
                    <a:p>
                      <a:r>
                        <a:rPr lang="en-US" dirty="0" smtClean="0"/>
                        <a:t>Effective Care</a:t>
                      </a:r>
                      <a:endParaRPr lang="en-US" dirty="0"/>
                    </a:p>
                  </a:txBody>
                  <a:tcPr/>
                </a:tc>
                <a:tc>
                  <a:txBody>
                    <a:bodyPr/>
                    <a:lstStyle/>
                    <a:p>
                      <a:r>
                        <a:rPr lang="en-US" dirty="0" smtClean="0"/>
                        <a:t>Providing evidence-based healthcare services to those who need them</a:t>
                      </a:r>
                    </a:p>
                    <a:p>
                      <a:endParaRPr lang="en-US" dirty="0"/>
                    </a:p>
                  </a:txBody>
                  <a:tcPr/>
                </a:tc>
                <a:extLst>
                  <a:ext uri="{0D108BD9-81ED-4DB2-BD59-A6C34878D82A}">
                    <a16:rowId xmlns:a16="http://schemas.microsoft.com/office/drawing/2014/main" val="3479186409"/>
                  </a:ext>
                </a:extLst>
              </a:tr>
              <a:tr h="370840">
                <a:tc>
                  <a:txBody>
                    <a:bodyPr/>
                    <a:lstStyle/>
                    <a:p>
                      <a:r>
                        <a:rPr lang="en-US" dirty="0" smtClean="0"/>
                        <a:t>Patient-centered Care</a:t>
                      </a:r>
                      <a:endParaRPr lang="en-US" dirty="0"/>
                    </a:p>
                  </a:txBody>
                  <a:tcPr/>
                </a:tc>
                <a:tc>
                  <a:txBody>
                    <a:bodyPr/>
                    <a:lstStyle/>
                    <a:p>
                      <a:r>
                        <a:rPr lang="en-US" dirty="0" smtClean="0"/>
                        <a:t>Providing care that responds to individual preferences, needs and values</a:t>
                      </a:r>
                    </a:p>
                    <a:p>
                      <a:endParaRPr lang="en-US" dirty="0"/>
                    </a:p>
                  </a:txBody>
                  <a:tcPr/>
                </a:tc>
                <a:extLst>
                  <a:ext uri="{0D108BD9-81ED-4DB2-BD59-A6C34878D82A}">
                    <a16:rowId xmlns:a16="http://schemas.microsoft.com/office/drawing/2014/main" val="4080595170"/>
                  </a:ext>
                </a:extLst>
              </a:tr>
              <a:tr h="370840">
                <a:tc>
                  <a:txBody>
                    <a:bodyPr/>
                    <a:lstStyle/>
                    <a:p>
                      <a:r>
                        <a:rPr lang="en-US" dirty="0" smtClean="0"/>
                        <a:t>Timely Care</a:t>
                      </a:r>
                      <a:endParaRPr lang="en-US" dirty="0"/>
                    </a:p>
                  </a:txBody>
                  <a:tcPr/>
                </a:tc>
                <a:tc>
                  <a:txBody>
                    <a:bodyPr/>
                    <a:lstStyle/>
                    <a:p>
                      <a:r>
                        <a:rPr lang="en-US" dirty="0" smtClean="0"/>
                        <a:t>Reducing waiting times</a:t>
                      </a:r>
                    </a:p>
                    <a:p>
                      <a:endParaRPr lang="en-US" dirty="0"/>
                    </a:p>
                  </a:txBody>
                  <a:tcPr/>
                </a:tc>
                <a:extLst>
                  <a:ext uri="{0D108BD9-81ED-4DB2-BD59-A6C34878D82A}">
                    <a16:rowId xmlns:a16="http://schemas.microsoft.com/office/drawing/2014/main" val="1606748214"/>
                  </a:ext>
                </a:extLst>
              </a:tr>
              <a:tr h="370840">
                <a:tc>
                  <a:txBody>
                    <a:bodyPr/>
                    <a:lstStyle/>
                    <a:p>
                      <a:r>
                        <a:rPr lang="en-US" dirty="0" smtClean="0"/>
                        <a:t>Efficient Care</a:t>
                      </a:r>
                      <a:endParaRPr lang="en-US" dirty="0"/>
                    </a:p>
                  </a:txBody>
                  <a:tcPr/>
                </a:tc>
                <a:tc>
                  <a:txBody>
                    <a:bodyPr/>
                    <a:lstStyle/>
                    <a:p>
                      <a:r>
                        <a:rPr lang="en-US" dirty="0" smtClean="0"/>
                        <a:t>Avoiding</a:t>
                      </a:r>
                      <a:r>
                        <a:rPr lang="en-US" baseline="0" dirty="0" smtClean="0"/>
                        <a:t> waste</a:t>
                      </a:r>
                    </a:p>
                    <a:p>
                      <a:endParaRPr lang="en-US" dirty="0"/>
                    </a:p>
                  </a:txBody>
                  <a:tcPr/>
                </a:tc>
                <a:extLst>
                  <a:ext uri="{0D108BD9-81ED-4DB2-BD59-A6C34878D82A}">
                    <a16:rowId xmlns:a16="http://schemas.microsoft.com/office/drawing/2014/main" val="2013877525"/>
                  </a:ext>
                </a:extLst>
              </a:tr>
              <a:tr h="370840">
                <a:tc>
                  <a:txBody>
                    <a:bodyPr/>
                    <a:lstStyle/>
                    <a:p>
                      <a:r>
                        <a:rPr lang="en-US" dirty="0" smtClean="0"/>
                        <a:t>Equitable</a:t>
                      </a:r>
                      <a:r>
                        <a:rPr lang="en-US" baseline="0" dirty="0" smtClean="0"/>
                        <a:t> Care</a:t>
                      </a:r>
                      <a:endParaRPr lang="en-US" dirty="0"/>
                    </a:p>
                  </a:txBody>
                  <a:tcPr/>
                </a:tc>
                <a:tc>
                  <a:txBody>
                    <a:bodyPr/>
                    <a:lstStyle/>
                    <a:p>
                      <a:r>
                        <a:rPr lang="en-US" dirty="0" smtClean="0"/>
                        <a:t>Providing care that does not vary in quality on account of gender, ethnicity,</a:t>
                      </a:r>
                      <a:r>
                        <a:rPr lang="en-US" baseline="0" dirty="0" smtClean="0"/>
                        <a:t> and socio-economic status</a:t>
                      </a:r>
                      <a:endParaRPr lang="en-US" dirty="0"/>
                    </a:p>
                  </a:txBody>
                  <a:tcPr/>
                </a:tc>
                <a:extLst>
                  <a:ext uri="{0D108BD9-81ED-4DB2-BD59-A6C34878D82A}">
                    <a16:rowId xmlns:a16="http://schemas.microsoft.com/office/drawing/2014/main" val="167074555"/>
                  </a:ext>
                </a:extLst>
              </a:tr>
            </a:tbl>
          </a:graphicData>
        </a:graphic>
      </p:graphicFrame>
    </p:spTree>
    <p:extLst>
      <p:ext uri="{BB962C8B-B14F-4D97-AF65-F5344CB8AC3E}">
        <p14:creationId xmlns:p14="http://schemas.microsoft.com/office/powerpoint/2010/main" val="2167038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Improve our CMS STAR Rating and Leapfrog Patient Safety Grade</a:t>
            </a:r>
          </a:p>
          <a:p>
            <a:r>
              <a:rPr lang="en-US" dirty="0" smtClean="0"/>
              <a:t>Reduce preventable adverse events including:  mortality, readmissions, healthcare associated infections and patient complications</a:t>
            </a:r>
          </a:p>
          <a:p>
            <a:r>
              <a:rPr lang="en-US" dirty="0" smtClean="0"/>
              <a:t>Increase utilization of best practices such as increasing hand hygiene, retaining nurse staffing, increasing use of computerized physician order entry, and barcode medication administration</a:t>
            </a:r>
          </a:p>
          <a:p>
            <a:r>
              <a:rPr lang="en-US" dirty="0" smtClean="0"/>
              <a:t>Initiate efforts to reduce healthcare disparity by identifying populations at risk, engaging key community stakeholders and taking action.</a:t>
            </a:r>
            <a:endParaRPr lang="en-US" dirty="0"/>
          </a:p>
        </p:txBody>
      </p:sp>
      <p:sp>
        <p:nvSpPr>
          <p:cNvPr id="3" name="Title 2"/>
          <p:cNvSpPr>
            <a:spLocks noGrp="1"/>
          </p:cNvSpPr>
          <p:nvPr>
            <p:ph type="title"/>
          </p:nvPr>
        </p:nvSpPr>
        <p:spPr/>
        <p:txBody>
          <a:bodyPr/>
          <a:lstStyle/>
          <a:p>
            <a:r>
              <a:rPr lang="en-US" dirty="0" smtClean="0"/>
              <a:t>2024 Quality and Patient Safety Tactics</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5</a:t>
            </a:fld>
            <a:endParaRPr lang="en-US" dirty="0"/>
          </a:p>
        </p:txBody>
      </p:sp>
    </p:spTree>
    <p:extLst>
      <p:ext uri="{BB962C8B-B14F-4D97-AF65-F5344CB8AC3E}">
        <p14:creationId xmlns:p14="http://schemas.microsoft.com/office/powerpoint/2010/main" val="1638136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DCH actively seeks best practices through our national and regional partnerships</a:t>
            </a:r>
          </a:p>
          <a:p>
            <a:pPr marL="0" indent="0">
              <a:buNone/>
            </a:pPr>
            <a:endParaRPr lang="en-US" dirty="0" smtClean="0"/>
          </a:p>
          <a:p>
            <a:pPr lvl="1"/>
            <a:r>
              <a:rPr lang="en-US" dirty="0" smtClean="0"/>
              <a:t>ECRI is a patient safety organization that provides a total systems approach to safety.  Providing DCH benefits such as:</a:t>
            </a:r>
          </a:p>
          <a:p>
            <a:pPr lvl="2"/>
            <a:r>
              <a:rPr lang="en-US" dirty="0" smtClean="0"/>
              <a:t>Benchmarking for adverse event reporting</a:t>
            </a:r>
          </a:p>
          <a:p>
            <a:pPr lvl="2"/>
            <a:r>
              <a:rPr lang="en-US" dirty="0" smtClean="0"/>
              <a:t>Risk assessments</a:t>
            </a:r>
          </a:p>
          <a:p>
            <a:pPr lvl="2"/>
            <a:r>
              <a:rPr lang="en-US" dirty="0" smtClean="0"/>
              <a:t>Educational opportunities</a:t>
            </a:r>
          </a:p>
          <a:p>
            <a:pPr lvl="2"/>
            <a:r>
              <a:rPr lang="en-US" dirty="0" smtClean="0"/>
              <a:t>Collaborative meetings</a:t>
            </a:r>
          </a:p>
          <a:p>
            <a:pPr lvl="2"/>
            <a:r>
              <a:rPr lang="en-US" dirty="0" smtClean="0"/>
              <a:t>Access to industry experts</a:t>
            </a:r>
          </a:p>
          <a:p>
            <a:pPr lvl="2"/>
            <a:r>
              <a:rPr lang="en-US" dirty="0" smtClean="0"/>
              <a:t>Literature services/searches best practices</a:t>
            </a:r>
          </a:p>
          <a:p>
            <a:pPr marL="914400" lvl="2" indent="0">
              <a:buNone/>
            </a:pPr>
            <a:endParaRPr lang="en-US" dirty="0" smtClean="0"/>
          </a:p>
          <a:p>
            <a:pPr lvl="1"/>
            <a:r>
              <a:rPr lang="en-US" dirty="0" err="1" smtClean="0"/>
              <a:t>Vizient</a:t>
            </a:r>
            <a:r>
              <a:rPr lang="en-US" dirty="0" smtClean="0"/>
              <a:t> SE</a:t>
            </a:r>
          </a:p>
          <a:p>
            <a:pPr lvl="2"/>
            <a:r>
              <a:rPr lang="en-US" dirty="0" smtClean="0"/>
              <a:t>Outcomes Benchmarking</a:t>
            </a:r>
          </a:p>
          <a:p>
            <a:pPr lvl="2"/>
            <a:r>
              <a:rPr lang="en-US" dirty="0" smtClean="0"/>
              <a:t>Regulatory Compliance Surveys</a:t>
            </a:r>
          </a:p>
          <a:p>
            <a:pPr lvl="2"/>
            <a:r>
              <a:rPr lang="en-US" dirty="0" smtClean="0"/>
              <a:t>Performance Improvement </a:t>
            </a:r>
            <a:r>
              <a:rPr lang="en-US" dirty="0" err="1" smtClean="0"/>
              <a:t>Collaboratives</a:t>
            </a:r>
            <a:endParaRPr lang="en-US" dirty="0" smtClean="0"/>
          </a:p>
        </p:txBody>
      </p:sp>
      <p:sp>
        <p:nvSpPr>
          <p:cNvPr id="3" name="Title 2"/>
          <p:cNvSpPr>
            <a:spLocks noGrp="1"/>
          </p:cNvSpPr>
          <p:nvPr>
            <p:ph type="title"/>
          </p:nvPr>
        </p:nvSpPr>
        <p:spPr/>
        <p:txBody>
          <a:bodyPr/>
          <a:lstStyle/>
          <a:p>
            <a:r>
              <a:rPr lang="en-US" dirty="0" smtClean="0"/>
              <a:t>DCH Partnerships for Pursuing Excellence</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6</a:t>
            </a:fld>
            <a:endParaRPr lang="en-US" dirty="0"/>
          </a:p>
        </p:txBody>
      </p:sp>
    </p:spTree>
    <p:extLst>
      <p:ext uri="{BB962C8B-B14F-4D97-AF65-F5344CB8AC3E}">
        <p14:creationId xmlns:p14="http://schemas.microsoft.com/office/powerpoint/2010/main" val="3545888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Leapfrog Patient Safety Group displays hospital performance using four performance categories ranked from four to one filled bars.</a:t>
            </a:r>
          </a:p>
          <a:p>
            <a:pPr lvl="1"/>
            <a:r>
              <a:rPr lang="en-US" dirty="0" smtClean="0"/>
              <a:t>Achieved the Standard (Best-4 bars filled)  </a:t>
            </a:r>
          </a:p>
          <a:p>
            <a:pPr lvl="1"/>
            <a:r>
              <a:rPr lang="en-US" dirty="0" smtClean="0"/>
              <a:t>Considerable Achievement (3 bars filled)</a:t>
            </a:r>
          </a:p>
          <a:p>
            <a:pPr lvl="1"/>
            <a:r>
              <a:rPr lang="en-US" dirty="0" smtClean="0"/>
              <a:t>Some Achievement (2 bars filled)</a:t>
            </a:r>
          </a:p>
          <a:p>
            <a:pPr lvl="1"/>
            <a:r>
              <a:rPr lang="en-US" dirty="0" smtClean="0"/>
              <a:t>Limited Achievement (Worst-1 bar filled)</a:t>
            </a:r>
            <a:endParaRPr lang="en-US" dirty="0"/>
          </a:p>
        </p:txBody>
      </p:sp>
      <p:sp>
        <p:nvSpPr>
          <p:cNvPr id="3" name="Title 2"/>
          <p:cNvSpPr>
            <a:spLocks noGrp="1"/>
          </p:cNvSpPr>
          <p:nvPr>
            <p:ph type="title"/>
          </p:nvPr>
        </p:nvSpPr>
        <p:spPr/>
        <p:txBody>
          <a:bodyPr/>
          <a:lstStyle/>
          <a:p>
            <a:r>
              <a:rPr lang="en-US" dirty="0" smtClean="0"/>
              <a:t>Leapfrog Patient Safety Public Reporting</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7</a:t>
            </a:fld>
            <a:endParaRPr lang="en-US" dirty="0"/>
          </a:p>
        </p:txBody>
      </p:sp>
    </p:spTree>
    <p:extLst>
      <p:ext uri="{BB962C8B-B14F-4D97-AF65-F5344CB8AC3E}">
        <p14:creationId xmlns:p14="http://schemas.microsoft.com/office/powerpoint/2010/main" val="87951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Preventing Patient Harm Safe Practices (Leapfrog Highlights)</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07789237"/>
              </p:ext>
            </p:extLst>
          </p:nvPr>
        </p:nvGraphicFramePr>
        <p:xfrm>
          <a:off x="838200" y="1644495"/>
          <a:ext cx="10515600" cy="2131822"/>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951470900"/>
                    </a:ext>
                  </a:extLst>
                </a:gridCol>
                <a:gridCol w="3505200">
                  <a:extLst>
                    <a:ext uri="{9D8B030D-6E8A-4147-A177-3AD203B41FA5}">
                      <a16:colId xmlns:a16="http://schemas.microsoft.com/office/drawing/2014/main" val="2418100725"/>
                    </a:ext>
                  </a:extLst>
                </a:gridCol>
                <a:gridCol w="3505200">
                  <a:extLst>
                    <a:ext uri="{9D8B030D-6E8A-4147-A177-3AD203B41FA5}">
                      <a16:colId xmlns:a16="http://schemas.microsoft.com/office/drawing/2014/main" val="2832412152"/>
                    </a:ext>
                  </a:extLst>
                </a:gridCol>
              </a:tblGrid>
              <a:tr h="370840">
                <a:tc>
                  <a:txBody>
                    <a:bodyPr/>
                    <a:lstStyle/>
                    <a:p>
                      <a:r>
                        <a:rPr lang="en-US" sz="1800" dirty="0" smtClean="0"/>
                        <a:t>LEADERSHIP AND CULTURE</a:t>
                      </a:r>
                      <a:endParaRPr lang="en-US" sz="1800" dirty="0"/>
                    </a:p>
                  </a:txBody>
                  <a:tcPr/>
                </a:tc>
                <a:tc>
                  <a:txBody>
                    <a:bodyPr/>
                    <a:lstStyle/>
                    <a:p>
                      <a:pPr algn="ctr"/>
                      <a:r>
                        <a:rPr lang="en-US" sz="1800" dirty="0" smtClean="0"/>
                        <a:t>RMC</a:t>
                      </a:r>
                      <a:endParaRPr lang="en-US" sz="1800" dirty="0"/>
                    </a:p>
                  </a:txBody>
                  <a:tcPr/>
                </a:tc>
                <a:tc>
                  <a:txBody>
                    <a:bodyPr/>
                    <a:lstStyle/>
                    <a:p>
                      <a:pPr algn="ctr"/>
                      <a:r>
                        <a:rPr lang="en-US" sz="1800" dirty="0" smtClean="0"/>
                        <a:t>NMC</a:t>
                      </a:r>
                      <a:endParaRPr lang="en-US" sz="1800" dirty="0"/>
                    </a:p>
                  </a:txBody>
                  <a:tcPr/>
                </a:tc>
                <a:extLst>
                  <a:ext uri="{0D108BD9-81ED-4DB2-BD59-A6C34878D82A}">
                    <a16:rowId xmlns:a16="http://schemas.microsoft.com/office/drawing/2014/main" val="2939318538"/>
                  </a:ext>
                </a:extLst>
              </a:tr>
              <a:tr h="37084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Effective Leadership to Prevent Errors</a:t>
                      </a:r>
                    </a:p>
                  </a:txBody>
                  <a:tcPr marL="68580" marR="68580" marT="0" marB="0"/>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ACHIEVED THE STANDARD</a:t>
                      </a:r>
                    </a:p>
                  </a:txBody>
                  <a:tcPr marL="68580" marR="68580" marT="0" marB="0"/>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ACHIEVED THE STANDARD</a:t>
                      </a:r>
                    </a:p>
                  </a:txBody>
                  <a:tcPr marL="68580" marR="68580" marT="0" marB="0"/>
                </a:tc>
                <a:extLst>
                  <a:ext uri="{0D108BD9-81ED-4DB2-BD59-A6C34878D82A}">
                    <a16:rowId xmlns:a16="http://schemas.microsoft.com/office/drawing/2014/main" val="715420130"/>
                  </a:ext>
                </a:extLst>
              </a:tr>
              <a:tr h="37084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Staff Work Together to Prevent Errors</a:t>
                      </a:r>
                    </a:p>
                  </a:txBody>
                  <a:tcPr marL="68580" marR="68580" marT="0" marB="0"/>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ACHIEVED THE STANDARD</a:t>
                      </a:r>
                    </a:p>
                  </a:txBody>
                  <a:tcPr marL="68580" marR="68580" marT="0" marB="0"/>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ACHIEVED THE STANDARD</a:t>
                      </a:r>
                    </a:p>
                  </a:txBody>
                  <a:tcPr marL="68580" marR="68580" marT="0" marB="0"/>
                </a:tc>
                <a:extLst>
                  <a:ext uri="{0D108BD9-81ED-4DB2-BD59-A6C34878D82A}">
                    <a16:rowId xmlns:a16="http://schemas.microsoft.com/office/drawing/2014/main" val="3387115698"/>
                  </a:ext>
                </a:extLst>
              </a:tr>
              <a:tr h="370840">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Handwashing</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ACHIEVED THE STANDARD</a:t>
                      </a:r>
                    </a:p>
                  </a:txBody>
                  <a:tcPr marL="68580" marR="68580" marT="0" marB="0"/>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ACHIEVED THE STANDARD</a:t>
                      </a:r>
                    </a:p>
                  </a:txBody>
                  <a:tcPr marL="68580" marR="68580" marT="0" marB="0"/>
                </a:tc>
                <a:extLst>
                  <a:ext uri="{0D108BD9-81ED-4DB2-BD59-A6C34878D82A}">
                    <a16:rowId xmlns:a16="http://schemas.microsoft.com/office/drawing/2014/main" val="719608274"/>
                  </a:ext>
                </a:extLst>
              </a:tr>
            </a:tbl>
          </a:graphicData>
        </a:graphic>
      </p:graphicFrame>
    </p:spTree>
    <p:extLst>
      <p:ext uri="{BB962C8B-B14F-4D97-AF65-F5344CB8AC3E}">
        <p14:creationId xmlns:p14="http://schemas.microsoft.com/office/powerpoint/2010/main" val="1304488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“Patient Safety culture is the extent to which an organization’s culture supports and promotes patient safety.  It refers to the values, belief, and norms that are shared by practitioners and other staff throughout the organization that influence their actions and </a:t>
            </a:r>
            <a:r>
              <a:rPr lang="en-US" dirty="0"/>
              <a:t>behaviors.” </a:t>
            </a:r>
            <a:endParaRPr lang="en-US" dirty="0" smtClean="0"/>
          </a:p>
          <a:p>
            <a:r>
              <a:rPr lang="en-US" dirty="0" smtClean="0"/>
              <a:t>Shared beliefs, values and norms determines behaviors that are rewarded, supported, expected and accepted.</a:t>
            </a:r>
          </a:p>
          <a:p>
            <a:pPr marL="0" indent="0">
              <a:buNone/>
            </a:pPr>
            <a:r>
              <a:rPr lang="en-US" dirty="0" smtClean="0"/>
              <a:t>https</a:t>
            </a:r>
            <a:r>
              <a:rPr lang="en-US" dirty="0"/>
              <a:t>://www.ahrq.gov/sops/about/patient-safety-culture.html </a:t>
            </a: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What is a patient safety culture?</a:t>
            </a:r>
            <a:endParaRPr lang="en-US" dirty="0"/>
          </a:p>
        </p:txBody>
      </p:sp>
      <p:sp>
        <p:nvSpPr>
          <p:cNvPr id="4" name="Slide Number Placeholder 3"/>
          <p:cNvSpPr>
            <a:spLocks noGrp="1"/>
          </p:cNvSpPr>
          <p:nvPr>
            <p:ph type="sldNum" sz="quarter" idx="4"/>
          </p:nvPr>
        </p:nvSpPr>
        <p:spPr/>
        <p:txBody>
          <a:bodyPr/>
          <a:lstStyle/>
          <a:p>
            <a:fld id="{A8324844-772E-334C-AA38-7C62725AA923}" type="slidenum">
              <a:rPr lang="en-US" smtClean="0"/>
              <a:pPr/>
              <a:t>9</a:t>
            </a:fld>
            <a:endParaRPr lang="en-US" dirty="0"/>
          </a:p>
        </p:txBody>
      </p:sp>
    </p:spTree>
    <p:extLst>
      <p:ext uri="{BB962C8B-B14F-4D97-AF65-F5344CB8AC3E}">
        <p14:creationId xmlns:p14="http://schemas.microsoft.com/office/powerpoint/2010/main" val="1057294400"/>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H_Powerpoint_Template [Read-Only]" id="{036437A2-F7DA-4105-A8DE-0D7632141E61}" vid="{67E1EFC7-44F2-497A-9346-37A4A03CD749}"/>
    </a:ext>
  </a:extLst>
</a:theme>
</file>

<file path=ppt/theme/theme2.xml><?xml version="1.0" encoding="utf-8"?>
<a:theme xmlns:a="http://schemas.openxmlformats.org/drawingml/2006/main" name="Cover_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H_Powerpoint_Template [Read-Only]" id="{036437A2-F7DA-4105-A8DE-0D7632141E61}" vid="{91391538-8323-4D7F-BE52-6C1BC8354A4C}"/>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H_Powerpoint_Template [Read-Only]" id="{036437A2-F7DA-4105-A8DE-0D7632141E61}" vid="{6BA7C23B-DAA0-46C2-82E0-F5901AF8791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DCH_Powerpoint_Template (3)</Template>
  <TotalTime>365</TotalTime>
  <Words>1203</Words>
  <Application>Microsoft Office PowerPoint</Application>
  <PresentationFormat>Widescreen</PresentationFormat>
  <Paragraphs>197</Paragraphs>
  <Slides>23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Calibri</vt:lpstr>
      <vt:lpstr>Calibri Light</vt:lpstr>
      <vt:lpstr>Times New Roman</vt:lpstr>
      <vt:lpstr>Cover</vt:lpstr>
      <vt:lpstr>Cover_No Line</vt:lpstr>
      <vt:lpstr>Custom Design</vt:lpstr>
      <vt:lpstr>DCH Patient Safety</vt:lpstr>
      <vt:lpstr>DCH Mission, Vision and Values</vt:lpstr>
      <vt:lpstr>DCH Patient Safety Ultimate Goal </vt:lpstr>
      <vt:lpstr>Our Patient Safety Focus</vt:lpstr>
      <vt:lpstr>2024 Quality and Patient Safety Tactics</vt:lpstr>
      <vt:lpstr>DCH Partnerships for Pursuing Excellence</vt:lpstr>
      <vt:lpstr>Leapfrog Patient Safety Public Reporting</vt:lpstr>
      <vt:lpstr>Preventing Patient Harm Safe Practices (Leapfrog Highlights)</vt:lpstr>
      <vt:lpstr>What is a patient safety culture?</vt:lpstr>
      <vt:lpstr>Leadership and Culture: Why measure Culture of Safety?</vt:lpstr>
      <vt:lpstr>DCH Culture of Safety Highlights</vt:lpstr>
      <vt:lpstr>DCH Culture of Safety Highlights</vt:lpstr>
      <vt:lpstr>Why is preventing infection important?</vt:lpstr>
      <vt:lpstr>Hand Hygiene</vt:lpstr>
      <vt:lpstr>Healthcare Associated Infections (Leapfrog)</vt:lpstr>
      <vt:lpstr>Why are nursing workforce safe practices important?</vt:lpstr>
      <vt:lpstr>Preventing Patient Harm Safe Practices Nursing Workforce</vt:lpstr>
      <vt:lpstr>Healthcare Associated Urinary Tract Infections (Hospital Compare)</vt:lpstr>
      <vt:lpstr>Why are safe medication practices important?</vt:lpstr>
      <vt:lpstr>Preventing Patient Harm Safe Practices (Leapfrog Highlights)</vt:lpstr>
      <vt:lpstr>Medication Safety Practices (Leapfrog Highlights)</vt:lpstr>
      <vt:lpstr>Leapfrog Spring 2024 (RMC/NMC)</vt:lpstr>
      <vt:lpstr>Hospital Compare Highlights (Lower is better)</vt:lpstr>
    </vt:vector>
  </TitlesOfParts>
  <Company>DCH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DCH Health Equity</dc:title>
  <dc:creator>Wilson, Heather Wynne</dc:creator>
  <cp:lastModifiedBy>Hyziak, Pamela Gale</cp:lastModifiedBy>
  <cp:revision>35</cp:revision>
  <cp:lastPrinted>2020-01-15T14:05:40Z</cp:lastPrinted>
  <dcterms:created xsi:type="dcterms:W3CDTF">2024-06-10T13:24:06Z</dcterms:created>
  <dcterms:modified xsi:type="dcterms:W3CDTF">2024-06-13T12:13:38Z</dcterms:modified>
</cp:coreProperties>
</file>